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6"/>
  </p:notesMasterIdLst>
  <p:sldIdLst>
    <p:sldId id="259" r:id="rId5"/>
    <p:sldId id="339" r:id="rId6"/>
    <p:sldId id="265" r:id="rId7"/>
    <p:sldId id="281" r:id="rId8"/>
    <p:sldId id="317" r:id="rId9"/>
    <p:sldId id="263" r:id="rId10"/>
    <p:sldId id="264" r:id="rId11"/>
    <p:sldId id="286" r:id="rId12"/>
    <p:sldId id="287" r:id="rId13"/>
    <p:sldId id="288" r:id="rId14"/>
    <p:sldId id="289" r:id="rId15"/>
    <p:sldId id="266" r:id="rId16"/>
    <p:sldId id="307" r:id="rId17"/>
    <p:sldId id="308" r:id="rId18"/>
    <p:sldId id="316" r:id="rId19"/>
    <p:sldId id="309" r:id="rId20"/>
    <p:sldId id="321" r:id="rId21"/>
    <p:sldId id="311" r:id="rId22"/>
    <p:sldId id="328" r:id="rId23"/>
    <p:sldId id="329" r:id="rId24"/>
    <p:sldId id="320" r:id="rId25"/>
    <p:sldId id="331" r:id="rId26"/>
    <p:sldId id="313" r:id="rId27"/>
    <p:sldId id="346" r:id="rId28"/>
    <p:sldId id="319" r:id="rId29"/>
    <p:sldId id="257" r:id="rId30"/>
    <p:sldId id="314" r:id="rId31"/>
    <p:sldId id="330" r:id="rId32"/>
    <p:sldId id="315" r:id="rId33"/>
    <p:sldId id="337" r:id="rId34"/>
    <p:sldId id="272" r:id="rId35"/>
    <p:sldId id="333" r:id="rId36"/>
    <p:sldId id="302" r:id="rId37"/>
    <p:sldId id="336" r:id="rId38"/>
    <p:sldId id="274" r:id="rId39"/>
    <p:sldId id="335" r:id="rId40"/>
    <p:sldId id="275" r:id="rId41"/>
    <p:sldId id="338" r:id="rId42"/>
    <p:sldId id="276" r:id="rId43"/>
    <p:sldId id="343" r:id="rId44"/>
    <p:sldId id="344" r:id="rId45"/>
    <p:sldId id="345" r:id="rId46"/>
    <p:sldId id="277" r:id="rId47"/>
    <p:sldId id="283" r:id="rId48"/>
    <p:sldId id="279" r:id="rId49"/>
    <p:sldId id="324" r:id="rId50"/>
    <p:sldId id="278" r:id="rId51"/>
    <p:sldId id="340" r:id="rId52"/>
    <p:sldId id="305" r:id="rId53"/>
    <p:sldId id="269" r:id="rId54"/>
    <p:sldId id="28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1"/>
    <a:srgbClr val="F7E8FF"/>
    <a:srgbClr val="D883FF"/>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7CEB9-BF04-AB42-8E6B-03D7437A4452}" v="10" dt="2024-01-25T13:30:27.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27"/>
    <p:restoredTop sz="94548"/>
  </p:normalViewPr>
  <p:slideViewPr>
    <p:cSldViewPr snapToGrid="0" snapToObjects="1">
      <p:cViewPr varScale="1">
        <p:scale>
          <a:sx n="70" d="100"/>
          <a:sy n="70" d="100"/>
        </p:scale>
        <p:origin x="216" y="1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Talbot" userId="dfbfa316-b451-414b-9f4b-5b358dabf3b4" providerId="ADAL" clId="{D517CEB9-BF04-AB42-8E6B-03D7437A4452}"/>
    <pc:docChg chg="modSld modMainMaster">
      <pc:chgData name="Charlotte Talbot" userId="dfbfa316-b451-414b-9f4b-5b358dabf3b4" providerId="ADAL" clId="{D517CEB9-BF04-AB42-8E6B-03D7437A4452}" dt="2024-02-01T10:42:32.118" v="203" actId="1076"/>
      <pc:docMkLst>
        <pc:docMk/>
      </pc:docMkLst>
      <pc:sldChg chg="setBg">
        <pc:chgData name="Charlotte Talbot" userId="dfbfa316-b451-414b-9f4b-5b358dabf3b4" providerId="ADAL" clId="{D517CEB9-BF04-AB42-8E6B-03D7437A4452}" dt="2024-01-25T13:30:27.367" v="101"/>
        <pc:sldMkLst>
          <pc:docMk/>
          <pc:sldMk cId="4174898726" sldId="257"/>
        </pc:sldMkLst>
      </pc:sldChg>
      <pc:sldChg chg="setBg">
        <pc:chgData name="Charlotte Talbot" userId="dfbfa316-b451-414b-9f4b-5b358dabf3b4" providerId="ADAL" clId="{D517CEB9-BF04-AB42-8E6B-03D7437A4452}" dt="2024-01-25T13:30:27.367" v="101"/>
        <pc:sldMkLst>
          <pc:docMk/>
          <pc:sldMk cId="4156389874" sldId="259"/>
        </pc:sldMkLst>
      </pc:sldChg>
      <pc:sldChg chg="setBg">
        <pc:chgData name="Charlotte Talbot" userId="dfbfa316-b451-414b-9f4b-5b358dabf3b4" providerId="ADAL" clId="{D517CEB9-BF04-AB42-8E6B-03D7437A4452}" dt="2024-01-25T13:30:27.367" v="101"/>
        <pc:sldMkLst>
          <pc:docMk/>
          <pc:sldMk cId="82650977" sldId="263"/>
        </pc:sldMkLst>
      </pc:sldChg>
      <pc:sldChg chg="setBg">
        <pc:chgData name="Charlotte Talbot" userId="dfbfa316-b451-414b-9f4b-5b358dabf3b4" providerId="ADAL" clId="{D517CEB9-BF04-AB42-8E6B-03D7437A4452}" dt="2024-01-25T13:30:27.367" v="101"/>
        <pc:sldMkLst>
          <pc:docMk/>
          <pc:sldMk cId="505734250" sldId="264"/>
        </pc:sldMkLst>
      </pc:sldChg>
      <pc:sldChg chg="setBg">
        <pc:chgData name="Charlotte Talbot" userId="dfbfa316-b451-414b-9f4b-5b358dabf3b4" providerId="ADAL" clId="{D517CEB9-BF04-AB42-8E6B-03D7437A4452}" dt="2024-01-25T13:30:27.367" v="101"/>
        <pc:sldMkLst>
          <pc:docMk/>
          <pc:sldMk cId="3609397336" sldId="265"/>
        </pc:sldMkLst>
      </pc:sldChg>
      <pc:sldChg chg="setBg">
        <pc:chgData name="Charlotte Talbot" userId="dfbfa316-b451-414b-9f4b-5b358dabf3b4" providerId="ADAL" clId="{D517CEB9-BF04-AB42-8E6B-03D7437A4452}" dt="2024-01-25T13:30:27.367" v="101"/>
        <pc:sldMkLst>
          <pc:docMk/>
          <pc:sldMk cId="764718981" sldId="266"/>
        </pc:sldMkLst>
      </pc:sldChg>
      <pc:sldChg chg="setBg">
        <pc:chgData name="Charlotte Talbot" userId="dfbfa316-b451-414b-9f4b-5b358dabf3b4" providerId="ADAL" clId="{D517CEB9-BF04-AB42-8E6B-03D7437A4452}" dt="2024-01-25T13:30:27.367" v="101"/>
        <pc:sldMkLst>
          <pc:docMk/>
          <pc:sldMk cId="290447831" sldId="269"/>
        </pc:sldMkLst>
      </pc:sldChg>
      <pc:sldChg chg="setBg">
        <pc:chgData name="Charlotte Talbot" userId="dfbfa316-b451-414b-9f4b-5b358dabf3b4" providerId="ADAL" clId="{D517CEB9-BF04-AB42-8E6B-03D7437A4452}" dt="2024-01-25T13:30:27.367" v="101"/>
        <pc:sldMkLst>
          <pc:docMk/>
          <pc:sldMk cId="3555079906" sldId="272"/>
        </pc:sldMkLst>
      </pc:sldChg>
      <pc:sldChg chg="setBg">
        <pc:chgData name="Charlotte Talbot" userId="dfbfa316-b451-414b-9f4b-5b358dabf3b4" providerId="ADAL" clId="{D517CEB9-BF04-AB42-8E6B-03D7437A4452}" dt="2024-01-25T13:30:27.367" v="101"/>
        <pc:sldMkLst>
          <pc:docMk/>
          <pc:sldMk cId="1999683929" sldId="274"/>
        </pc:sldMkLst>
      </pc:sldChg>
      <pc:sldChg chg="setBg">
        <pc:chgData name="Charlotte Talbot" userId="dfbfa316-b451-414b-9f4b-5b358dabf3b4" providerId="ADAL" clId="{D517CEB9-BF04-AB42-8E6B-03D7437A4452}" dt="2024-01-25T13:30:27.367" v="101"/>
        <pc:sldMkLst>
          <pc:docMk/>
          <pc:sldMk cId="128819839" sldId="275"/>
        </pc:sldMkLst>
      </pc:sldChg>
      <pc:sldChg chg="setBg">
        <pc:chgData name="Charlotte Talbot" userId="dfbfa316-b451-414b-9f4b-5b358dabf3b4" providerId="ADAL" clId="{D517CEB9-BF04-AB42-8E6B-03D7437A4452}" dt="2024-01-25T13:30:27.367" v="101"/>
        <pc:sldMkLst>
          <pc:docMk/>
          <pc:sldMk cId="735301548" sldId="276"/>
        </pc:sldMkLst>
      </pc:sldChg>
      <pc:sldChg chg="setBg">
        <pc:chgData name="Charlotte Talbot" userId="dfbfa316-b451-414b-9f4b-5b358dabf3b4" providerId="ADAL" clId="{D517CEB9-BF04-AB42-8E6B-03D7437A4452}" dt="2024-01-25T13:30:27.367" v="101"/>
        <pc:sldMkLst>
          <pc:docMk/>
          <pc:sldMk cId="3342998605" sldId="277"/>
        </pc:sldMkLst>
      </pc:sldChg>
      <pc:sldChg chg="setBg">
        <pc:chgData name="Charlotte Talbot" userId="dfbfa316-b451-414b-9f4b-5b358dabf3b4" providerId="ADAL" clId="{D517CEB9-BF04-AB42-8E6B-03D7437A4452}" dt="2024-01-25T13:30:27.367" v="101"/>
        <pc:sldMkLst>
          <pc:docMk/>
          <pc:sldMk cId="2724728417" sldId="278"/>
        </pc:sldMkLst>
      </pc:sldChg>
      <pc:sldChg chg="setBg">
        <pc:chgData name="Charlotte Talbot" userId="dfbfa316-b451-414b-9f4b-5b358dabf3b4" providerId="ADAL" clId="{D517CEB9-BF04-AB42-8E6B-03D7437A4452}" dt="2024-01-25T13:30:27.367" v="101"/>
        <pc:sldMkLst>
          <pc:docMk/>
          <pc:sldMk cId="3911509186" sldId="279"/>
        </pc:sldMkLst>
      </pc:sldChg>
      <pc:sldChg chg="setBg">
        <pc:chgData name="Charlotte Talbot" userId="dfbfa316-b451-414b-9f4b-5b358dabf3b4" providerId="ADAL" clId="{D517CEB9-BF04-AB42-8E6B-03D7437A4452}" dt="2024-01-25T13:30:27.367" v="101"/>
        <pc:sldMkLst>
          <pc:docMk/>
          <pc:sldMk cId="952590810" sldId="280"/>
        </pc:sldMkLst>
      </pc:sldChg>
      <pc:sldChg chg="setBg">
        <pc:chgData name="Charlotte Talbot" userId="dfbfa316-b451-414b-9f4b-5b358dabf3b4" providerId="ADAL" clId="{D517CEB9-BF04-AB42-8E6B-03D7437A4452}" dt="2024-01-25T13:30:27.367" v="101"/>
        <pc:sldMkLst>
          <pc:docMk/>
          <pc:sldMk cId="3422052988" sldId="281"/>
        </pc:sldMkLst>
      </pc:sldChg>
      <pc:sldChg chg="setBg">
        <pc:chgData name="Charlotte Talbot" userId="dfbfa316-b451-414b-9f4b-5b358dabf3b4" providerId="ADAL" clId="{D517CEB9-BF04-AB42-8E6B-03D7437A4452}" dt="2024-01-25T13:30:27.367" v="101"/>
        <pc:sldMkLst>
          <pc:docMk/>
          <pc:sldMk cId="624879448" sldId="283"/>
        </pc:sldMkLst>
      </pc:sldChg>
      <pc:sldChg chg="setBg">
        <pc:chgData name="Charlotte Talbot" userId="dfbfa316-b451-414b-9f4b-5b358dabf3b4" providerId="ADAL" clId="{D517CEB9-BF04-AB42-8E6B-03D7437A4452}" dt="2024-01-25T13:30:27.367" v="101"/>
        <pc:sldMkLst>
          <pc:docMk/>
          <pc:sldMk cId="4125755727" sldId="286"/>
        </pc:sldMkLst>
      </pc:sldChg>
      <pc:sldChg chg="modSp mod setBg">
        <pc:chgData name="Charlotte Talbot" userId="dfbfa316-b451-414b-9f4b-5b358dabf3b4" providerId="ADAL" clId="{D517CEB9-BF04-AB42-8E6B-03D7437A4452}" dt="2024-02-01T10:42:32.118" v="203" actId="1076"/>
        <pc:sldMkLst>
          <pc:docMk/>
          <pc:sldMk cId="83024404" sldId="287"/>
        </pc:sldMkLst>
        <pc:spChg chg="mod">
          <ac:chgData name="Charlotte Talbot" userId="dfbfa316-b451-414b-9f4b-5b358dabf3b4" providerId="ADAL" clId="{D517CEB9-BF04-AB42-8E6B-03D7437A4452}" dt="2024-02-01T10:42:32.118" v="203" actId="1076"/>
          <ac:spMkLst>
            <pc:docMk/>
            <pc:sldMk cId="83024404" sldId="287"/>
            <ac:spMk id="25" creationId="{D4E9C69D-75ED-E04B-ACBB-3BC4F8804C9F}"/>
          </ac:spMkLst>
        </pc:spChg>
      </pc:sldChg>
      <pc:sldChg chg="setBg">
        <pc:chgData name="Charlotte Talbot" userId="dfbfa316-b451-414b-9f4b-5b358dabf3b4" providerId="ADAL" clId="{D517CEB9-BF04-AB42-8E6B-03D7437A4452}" dt="2024-01-25T13:30:27.367" v="101"/>
        <pc:sldMkLst>
          <pc:docMk/>
          <pc:sldMk cId="3009107583" sldId="288"/>
        </pc:sldMkLst>
      </pc:sldChg>
      <pc:sldChg chg="setBg">
        <pc:chgData name="Charlotte Talbot" userId="dfbfa316-b451-414b-9f4b-5b358dabf3b4" providerId="ADAL" clId="{D517CEB9-BF04-AB42-8E6B-03D7437A4452}" dt="2024-01-25T13:30:27.367" v="101"/>
        <pc:sldMkLst>
          <pc:docMk/>
          <pc:sldMk cId="2340136985" sldId="289"/>
        </pc:sldMkLst>
      </pc:sldChg>
      <pc:sldChg chg="setBg">
        <pc:chgData name="Charlotte Talbot" userId="dfbfa316-b451-414b-9f4b-5b358dabf3b4" providerId="ADAL" clId="{D517CEB9-BF04-AB42-8E6B-03D7437A4452}" dt="2024-01-25T13:30:27.367" v="101"/>
        <pc:sldMkLst>
          <pc:docMk/>
          <pc:sldMk cId="3224046087" sldId="302"/>
        </pc:sldMkLst>
      </pc:sldChg>
      <pc:sldChg chg="setBg">
        <pc:chgData name="Charlotte Talbot" userId="dfbfa316-b451-414b-9f4b-5b358dabf3b4" providerId="ADAL" clId="{D517CEB9-BF04-AB42-8E6B-03D7437A4452}" dt="2024-01-25T13:30:27.367" v="101"/>
        <pc:sldMkLst>
          <pc:docMk/>
          <pc:sldMk cId="1610331978" sldId="305"/>
        </pc:sldMkLst>
      </pc:sldChg>
      <pc:sldChg chg="addSp delSp modSp mod setBg">
        <pc:chgData name="Charlotte Talbot" userId="dfbfa316-b451-414b-9f4b-5b358dabf3b4" providerId="ADAL" clId="{D517CEB9-BF04-AB42-8E6B-03D7437A4452}" dt="2024-01-29T10:14:31.273" v="200" actId="20577"/>
        <pc:sldMkLst>
          <pc:docMk/>
          <pc:sldMk cId="2196489657" sldId="307"/>
        </pc:sldMkLst>
        <pc:spChg chg="mod">
          <ac:chgData name="Charlotte Talbot" userId="dfbfa316-b451-414b-9f4b-5b358dabf3b4" providerId="ADAL" clId="{D517CEB9-BF04-AB42-8E6B-03D7437A4452}" dt="2024-01-29T10:14:31.273" v="200" actId="20577"/>
          <ac:spMkLst>
            <pc:docMk/>
            <pc:sldMk cId="2196489657" sldId="307"/>
            <ac:spMk id="11" creationId="{39DE503D-6D47-5543-B13A-DE06C738A14E}"/>
          </ac:spMkLst>
        </pc:spChg>
        <pc:spChg chg="mod">
          <ac:chgData name="Charlotte Talbot" userId="dfbfa316-b451-414b-9f4b-5b358dabf3b4" providerId="ADAL" clId="{D517CEB9-BF04-AB42-8E6B-03D7437A4452}" dt="2024-01-25T13:08:34.535" v="27" actId="404"/>
          <ac:spMkLst>
            <pc:docMk/>
            <pc:sldMk cId="2196489657" sldId="307"/>
            <ac:spMk id="13" creationId="{4E184C3E-DA09-C049-8B67-2DA2853FA59B}"/>
          </ac:spMkLst>
        </pc:spChg>
        <pc:picChg chg="add mod">
          <ac:chgData name="Charlotte Talbot" userId="dfbfa316-b451-414b-9f4b-5b358dabf3b4" providerId="ADAL" clId="{D517CEB9-BF04-AB42-8E6B-03D7437A4452}" dt="2024-01-25T13:08:19.732" v="4" actId="14100"/>
          <ac:picMkLst>
            <pc:docMk/>
            <pc:sldMk cId="2196489657" sldId="307"/>
            <ac:picMk id="6" creationId="{BD249F03-0B68-A395-37F0-6064C8E40DDA}"/>
          </ac:picMkLst>
        </pc:picChg>
        <pc:picChg chg="add mod">
          <ac:chgData name="Charlotte Talbot" userId="dfbfa316-b451-414b-9f4b-5b358dabf3b4" providerId="ADAL" clId="{D517CEB9-BF04-AB42-8E6B-03D7437A4452}" dt="2024-01-25T13:10:26.224" v="32" actId="1076"/>
          <ac:picMkLst>
            <pc:docMk/>
            <pc:sldMk cId="2196489657" sldId="307"/>
            <ac:picMk id="7" creationId="{0C880787-2600-756B-248D-B4BEB4F70121}"/>
          </ac:picMkLst>
        </pc:picChg>
        <pc:picChg chg="del">
          <ac:chgData name="Charlotte Talbot" userId="dfbfa316-b451-414b-9f4b-5b358dabf3b4" providerId="ADAL" clId="{D517CEB9-BF04-AB42-8E6B-03D7437A4452}" dt="2024-01-25T13:10:16.352" v="28" actId="478"/>
          <ac:picMkLst>
            <pc:docMk/>
            <pc:sldMk cId="2196489657" sldId="307"/>
            <ac:picMk id="3078" creationId="{385B83EB-5348-2342-B068-A9CC83A09586}"/>
          </ac:picMkLst>
        </pc:picChg>
      </pc:sldChg>
      <pc:sldChg chg="setBg">
        <pc:chgData name="Charlotte Talbot" userId="dfbfa316-b451-414b-9f4b-5b358dabf3b4" providerId="ADAL" clId="{D517CEB9-BF04-AB42-8E6B-03D7437A4452}" dt="2024-01-25T13:30:27.367" v="101"/>
        <pc:sldMkLst>
          <pc:docMk/>
          <pc:sldMk cId="2321096148" sldId="308"/>
        </pc:sldMkLst>
      </pc:sldChg>
      <pc:sldChg chg="setBg">
        <pc:chgData name="Charlotte Talbot" userId="dfbfa316-b451-414b-9f4b-5b358dabf3b4" providerId="ADAL" clId="{D517CEB9-BF04-AB42-8E6B-03D7437A4452}" dt="2024-01-25T13:30:27.367" v="101"/>
        <pc:sldMkLst>
          <pc:docMk/>
          <pc:sldMk cId="2176383807" sldId="309"/>
        </pc:sldMkLst>
      </pc:sldChg>
      <pc:sldChg chg="setBg">
        <pc:chgData name="Charlotte Talbot" userId="dfbfa316-b451-414b-9f4b-5b358dabf3b4" providerId="ADAL" clId="{D517CEB9-BF04-AB42-8E6B-03D7437A4452}" dt="2024-01-25T13:30:27.367" v="101"/>
        <pc:sldMkLst>
          <pc:docMk/>
          <pc:sldMk cId="1401228667" sldId="311"/>
        </pc:sldMkLst>
      </pc:sldChg>
      <pc:sldChg chg="setBg">
        <pc:chgData name="Charlotte Talbot" userId="dfbfa316-b451-414b-9f4b-5b358dabf3b4" providerId="ADAL" clId="{D517CEB9-BF04-AB42-8E6B-03D7437A4452}" dt="2024-01-25T13:30:27.367" v="101"/>
        <pc:sldMkLst>
          <pc:docMk/>
          <pc:sldMk cId="4294388275" sldId="313"/>
        </pc:sldMkLst>
      </pc:sldChg>
      <pc:sldChg chg="setBg">
        <pc:chgData name="Charlotte Talbot" userId="dfbfa316-b451-414b-9f4b-5b358dabf3b4" providerId="ADAL" clId="{D517CEB9-BF04-AB42-8E6B-03D7437A4452}" dt="2024-01-25T13:30:27.367" v="101"/>
        <pc:sldMkLst>
          <pc:docMk/>
          <pc:sldMk cId="3506777232" sldId="314"/>
        </pc:sldMkLst>
      </pc:sldChg>
      <pc:sldChg chg="setBg">
        <pc:chgData name="Charlotte Talbot" userId="dfbfa316-b451-414b-9f4b-5b358dabf3b4" providerId="ADAL" clId="{D517CEB9-BF04-AB42-8E6B-03D7437A4452}" dt="2024-01-25T13:30:27.367" v="101"/>
        <pc:sldMkLst>
          <pc:docMk/>
          <pc:sldMk cId="2552591946" sldId="315"/>
        </pc:sldMkLst>
      </pc:sldChg>
      <pc:sldChg chg="setBg">
        <pc:chgData name="Charlotte Talbot" userId="dfbfa316-b451-414b-9f4b-5b358dabf3b4" providerId="ADAL" clId="{D517CEB9-BF04-AB42-8E6B-03D7437A4452}" dt="2024-01-25T13:30:27.367" v="101"/>
        <pc:sldMkLst>
          <pc:docMk/>
          <pc:sldMk cId="4128179044" sldId="316"/>
        </pc:sldMkLst>
      </pc:sldChg>
      <pc:sldChg chg="modSp mod setBg">
        <pc:chgData name="Charlotte Talbot" userId="dfbfa316-b451-414b-9f4b-5b358dabf3b4" providerId="ADAL" clId="{D517CEB9-BF04-AB42-8E6B-03D7437A4452}" dt="2024-01-25T13:30:27.367" v="101"/>
        <pc:sldMkLst>
          <pc:docMk/>
          <pc:sldMk cId="1666918890" sldId="317"/>
        </pc:sldMkLst>
        <pc:spChg chg="mod">
          <ac:chgData name="Charlotte Talbot" userId="dfbfa316-b451-414b-9f4b-5b358dabf3b4" providerId="ADAL" clId="{D517CEB9-BF04-AB42-8E6B-03D7437A4452}" dt="2024-01-25T13:16:31.347" v="45" actId="113"/>
          <ac:spMkLst>
            <pc:docMk/>
            <pc:sldMk cId="1666918890" sldId="317"/>
            <ac:spMk id="2" creationId="{8E8B9EF4-4048-B841-8DFC-E7A6161FD4A3}"/>
          </ac:spMkLst>
        </pc:spChg>
      </pc:sldChg>
      <pc:sldChg chg="setBg">
        <pc:chgData name="Charlotte Talbot" userId="dfbfa316-b451-414b-9f4b-5b358dabf3b4" providerId="ADAL" clId="{D517CEB9-BF04-AB42-8E6B-03D7437A4452}" dt="2024-01-25T13:30:27.367" v="101"/>
        <pc:sldMkLst>
          <pc:docMk/>
          <pc:sldMk cId="1565043001" sldId="319"/>
        </pc:sldMkLst>
      </pc:sldChg>
      <pc:sldChg chg="setBg">
        <pc:chgData name="Charlotte Talbot" userId="dfbfa316-b451-414b-9f4b-5b358dabf3b4" providerId="ADAL" clId="{D517CEB9-BF04-AB42-8E6B-03D7437A4452}" dt="2024-01-25T13:30:27.367" v="101"/>
        <pc:sldMkLst>
          <pc:docMk/>
          <pc:sldMk cId="3940811941" sldId="320"/>
        </pc:sldMkLst>
      </pc:sldChg>
      <pc:sldChg chg="setBg">
        <pc:chgData name="Charlotte Talbot" userId="dfbfa316-b451-414b-9f4b-5b358dabf3b4" providerId="ADAL" clId="{D517CEB9-BF04-AB42-8E6B-03D7437A4452}" dt="2024-01-25T13:30:27.367" v="101"/>
        <pc:sldMkLst>
          <pc:docMk/>
          <pc:sldMk cId="2242445479" sldId="321"/>
        </pc:sldMkLst>
      </pc:sldChg>
      <pc:sldChg chg="setBg">
        <pc:chgData name="Charlotte Talbot" userId="dfbfa316-b451-414b-9f4b-5b358dabf3b4" providerId="ADAL" clId="{D517CEB9-BF04-AB42-8E6B-03D7437A4452}" dt="2024-01-25T13:30:27.367" v="101"/>
        <pc:sldMkLst>
          <pc:docMk/>
          <pc:sldMk cId="3191037225" sldId="324"/>
        </pc:sldMkLst>
      </pc:sldChg>
      <pc:sldChg chg="modSp mod">
        <pc:chgData name="Charlotte Talbot" userId="dfbfa316-b451-414b-9f4b-5b358dabf3b4" providerId="ADAL" clId="{D517CEB9-BF04-AB42-8E6B-03D7437A4452}" dt="2024-01-25T13:25:58.112" v="70" actId="20577"/>
        <pc:sldMkLst>
          <pc:docMk/>
          <pc:sldMk cId="2729544084" sldId="330"/>
        </pc:sldMkLst>
        <pc:spChg chg="mod">
          <ac:chgData name="Charlotte Talbot" userId="dfbfa316-b451-414b-9f4b-5b358dabf3b4" providerId="ADAL" clId="{D517CEB9-BF04-AB42-8E6B-03D7437A4452}" dt="2024-01-25T13:25:58.112" v="70" actId="20577"/>
          <ac:spMkLst>
            <pc:docMk/>
            <pc:sldMk cId="2729544084" sldId="330"/>
            <ac:spMk id="28" creationId="{E5CC25E7-404F-094C-81E0-DDF7AF356558}"/>
          </ac:spMkLst>
        </pc:spChg>
      </pc:sldChg>
      <pc:sldChg chg="modSp mod setBg">
        <pc:chgData name="Charlotte Talbot" userId="dfbfa316-b451-414b-9f4b-5b358dabf3b4" providerId="ADAL" clId="{D517CEB9-BF04-AB42-8E6B-03D7437A4452}" dt="2024-01-25T13:32:35.303" v="174" actId="20577"/>
        <pc:sldMkLst>
          <pc:docMk/>
          <pc:sldMk cId="3274346297" sldId="331"/>
        </pc:sldMkLst>
        <pc:spChg chg="mod">
          <ac:chgData name="Charlotte Talbot" userId="dfbfa316-b451-414b-9f4b-5b358dabf3b4" providerId="ADAL" clId="{D517CEB9-BF04-AB42-8E6B-03D7437A4452}" dt="2024-01-25T13:32:35.303" v="174" actId="20577"/>
          <ac:spMkLst>
            <pc:docMk/>
            <pc:sldMk cId="3274346297" sldId="331"/>
            <ac:spMk id="4" creationId="{F16FB964-4BEF-D747-8ACD-37341C11EBFD}"/>
          </ac:spMkLst>
        </pc:spChg>
      </pc:sldChg>
      <pc:sldChg chg="setBg">
        <pc:chgData name="Charlotte Talbot" userId="dfbfa316-b451-414b-9f4b-5b358dabf3b4" providerId="ADAL" clId="{D517CEB9-BF04-AB42-8E6B-03D7437A4452}" dt="2024-01-25T13:30:27.367" v="101"/>
        <pc:sldMkLst>
          <pc:docMk/>
          <pc:sldMk cId="3986314724" sldId="333"/>
        </pc:sldMkLst>
      </pc:sldChg>
      <pc:sldChg chg="setBg">
        <pc:chgData name="Charlotte Talbot" userId="dfbfa316-b451-414b-9f4b-5b358dabf3b4" providerId="ADAL" clId="{D517CEB9-BF04-AB42-8E6B-03D7437A4452}" dt="2024-01-25T13:30:27.367" v="101"/>
        <pc:sldMkLst>
          <pc:docMk/>
          <pc:sldMk cId="1797918861" sldId="335"/>
        </pc:sldMkLst>
      </pc:sldChg>
      <pc:sldChg chg="setBg">
        <pc:chgData name="Charlotte Talbot" userId="dfbfa316-b451-414b-9f4b-5b358dabf3b4" providerId="ADAL" clId="{D517CEB9-BF04-AB42-8E6B-03D7437A4452}" dt="2024-01-25T13:30:27.367" v="101"/>
        <pc:sldMkLst>
          <pc:docMk/>
          <pc:sldMk cId="2178436430" sldId="336"/>
        </pc:sldMkLst>
      </pc:sldChg>
      <pc:sldChg chg="modSp mod">
        <pc:chgData name="Charlotte Talbot" userId="dfbfa316-b451-414b-9f4b-5b358dabf3b4" providerId="ADAL" clId="{D517CEB9-BF04-AB42-8E6B-03D7437A4452}" dt="2024-01-25T13:28:14.529" v="97" actId="20577"/>
        <pc:sldMkLst>
          <pc:docMk/>
          <pc:sldMk cId="3703326809" sldId="337"/>
        </pc:sldMkLst>
        <pc:spChg chg="mod">
          <ac:chgData name="Charlotte Talbot" userId="dfbfa316-b451-414b-9f4b-5b358dabf3b4" providerId="ADAL" clId="{D517CEB9-BF04-AB42-8E6B-03D7437A4452}" dt="2024-01-25T13:28:14.529" v="97" actId="20577"/>
          <ac:spMkLst>
            <pc:docMk/>
            <pc:sldMk cId="3703326809" sldId="337"/>
            <ac:spMk id="28" creationId="{E5CC25E7-404F-094C-81E0-DDF7AF356558}"/>
          </ac:spMkLst>
        </pc:spChg>
      </pc:sldChg>
      <pc:sldChg chg="setBg">
        <pc:chgData name="Charlotte Talbot" userId="dfbfa316-b451-414b-9f4b-5b358dabf3b4" providerId="ADAL" clId="{D517CEB9-BF04-AB42-8E6B-03D7437A4452}" dt="2024-01-25T13:30:27.367" v="101"/>
        <pc:sldMkLst>
          <pc:docMk/>
          <pc:sldMk cId="3591511594" sldId="338"/>
        </pc:sldMkLst>
      </pc:sldChg>
      <pc:sldChg chg="setBg">
        <pc:chgData name="Charlotte Talbot" userId="dfbfa316-b451-414b-9f4b-5b358dabf3b4" providerId="ADAL" clId="{D517CEB9-BF04-AB42-8E6B-03D7437A4452}" dt="2024-01-25T13:30:27.367" v="101"/>
        <pc:sldMkLst>
          <pc:docMk/>
          <pc:sldMk cId="4104400876" sldId="339"/>
        </pc:sldMkLst>
      </pc:sldChg>
      <pc:sldChg chg="setBg">
        <pc:chgData name="Charlotte Talbot" userId="dfbfa316-b451-414b-9f4b-5b358dabf3b4" providerId="ADAL" clId="{D517CEB9-BF04-AB42-8E6B-03D7437A4452}" dt="2024-01-25T13:30:27.367" v="101"/>
        <pc:sldMkLst>
          <pc:docMk/>
          <pc:sldMk cId="1351179148" sldId="340"/>
        </pc:sldMkLst>
      </pc:sldChg>
      <pc:sldChg chg="modSp mod setBg">
        <pc:chgData name="Charlotte Talbot" userId="dfbfa316-b451-414b-9f4b-5b358dabf3b4" providerId="ADAL" clId="{D517CEB9-BF04-AB42-8E6B-03D7437A4452}" dt="2024-01-25T13:31:35.651" v="145" actId="20577"/>
        <pc:sldMkLst>
          <pc:docMk/>
          <pc:sldMk cId="2350097508" sldId="343"/>
        </pc:sldMkLst>
        <pc:spChg chg="mod">
          <ac:chgData name="Charlotte Talbot" userId="dfbfa316-b451-414b-9f4b-5b358dabf3b4" providerId="ADAL" clId="{D517CEB9-BF04-AB42-8E6B-03D7437A4452}" dt="2024-01-25T13:31:35.651" v="145" actId="20577"/>
          <ac:spMkLst>
            <pc:docMk/>
            <pc:sldMk cId="2350097508" sldId="343"/>
            <ac:spMk id="4" creationId="{F16FB964-4BEF-D747-8ACD-37341C11EBFD}"/>
          </ac:spMkLst>
        </pc:spChg>
      </pc:sldChg>
      <pc:sldMasterChg chg="setBg modSldLayout">
        <pc:chgData name="Charlotte Talbot" userId="dfbfa316-b451-414b-9f4b-5b358dabf3b4" providerId="ADAL" clId="{D517CEB9-BF04-AB42-8E6B-03D7437A4452}" dt="2024-01-25T13:30:27.367" v="101"/>
        <pc:sldMasterMkLst>
          <pc:docMk/>
          <pc:sldMasterMk cId="1633376177" sldId="2147483648"/>
        </pc:sldMasterMkLst>
        <pc:sldLayoutChg chg="setBg">
          <pc:chgData name="Charlotte Talbot" userId="dfbfa316-b451-414b-9f4b-5b358dabf3b4" providerId="ADAL" clId="{D517CEB9-BF04-AB42-8E6B-03D7437A4452}" dt="2024-01-25T13:30:27.367" v="101"/>
          <pc:sldLayoutMkLst>
            <pc:docMk/>
            <pc:sldMasterMk cId="1633376177" sldId="2147483648"/>
            <pc:sldLayoutMk cId="2835363085" sldId="2147483649"/>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4040318200" sldId="2147483650"/>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3548351583" sldId="2147483651"/>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634854999" sldId="2147483652"/>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4241051335" sldId="2147483653"/>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345646354" sldId="2147483654"/>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510490708" sldId="2147483655"/>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215678124" sldId="2147483656"/>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2974024701" sldId="2147483657"/>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1141337230" sldId="2147483658"/>
          </pc:sldLayoutMkLst>
        </pc:sldLayoutChg>
        <pc:sldLayoutChg chg="setBg">
          <pc:chgData name="Charlotte Talbot" userId="dfbfa316-b451-414b-9f4b-5b358dabf3b4" providerId="ADAL" clId="{D517CEB9-BF04-AB42-8E6B-03D7437A4452}" dt="2024-01-25T13:30:27.367" v="101"/>
          <pc:sldLayoutMkLst>
            <pc:docMk/>
            <pc:sldMasterMk cId="1633376177" sldId="2147483648"/>
            <pc:sldLayoutMk cId="1162449992" sldId="2147483659"/>
          </pc:sldLayoutMkLst>
        </pc:sldLayoutChg>
      </pc:sldMasterChg>
    </pc:docChg>
  </pc:docChgLst>
  <pc:docChgLst>
    <pc:chgData name="Rebecca Ware" userId="95563849-1cdb-486c-a774-62177ad3e2fc" providerId="ADAL" clId="{9A695BBC-414A-2B47-AD8A-2A0F1E8B98DB}"/>
    <pc:docChg chg="custSel modSld">
      <pc:chgData name="Rebecca Ware" userId="95563849-1cdb-486c-a774-62177ad3e2fc" providerId="ADAL" clId="{9A695BBC-414A-2B47-AD8A-2A0F1E8B98DB}" dt="2023-10-17T12:54:44.582" v="544" actId="20577"/>
      <pc:docMkLst>
        <pc:docMk/>
      </pc:docMkLst>
      <pc:sldChg chg="modSp mod">
        <pc:chgData name="Rebecca Ware" userId="95563849-1cdb-486c-a774-62177ad3e2fc" providerId="ADAL" clId="{9A695BBC-414A-2B47-AD8A-2A0F1E8B98DB}" dt="2023-10-17T12:47:06.614" v="448" actId="20577"/>
        <pc:sldMkLst>
          <pc:docMk/>
          <pc:sldMk cId="4174898726" sldId="257"/>
        </pc:sldMkLst>
        <pc:spChg chg="mod">
          <ac:chgData name="Rebecca Ware" userId="95563849-1cdb-486c-a774-62177ad3e2fc" providerId="ADAL" clId="{9A695BBC-414A-2B47-AD8A-2A0F1E8B98DB}" dt="2023-10-17T12:47:06.614" v="448" actId="20577"/>
          <ac:spMkLst>
            <pc:docMk/>
            <pc:sldMk cId="4174898726" sldId="257"/>
            <ac:spMk id="9" creationId="{2ECD262B-C68A-0945-9404-FAED5D9EF916}"/>
          </ac:spMkLst>
        </pc:spChg>
        <pc:spChg chg="mod">
          <ac:chgData name="Rebecca Ware" userId="95563849-1cdb-486c-a774-62177ad3e2fc" providerId="ADAL" clId="{9A695BBC-414A-2B47-AD8A-2A0F1E8B98DB}" dt="2023-10-17T12:33:09.332" v="255" actId="20577"/>
          <ac:spMkLst>
            <pc:docMk/>
            <pc:sldMk cId="4174898726" sldId="257"/>
            <ac:spMk id="14" creationId="{E173B2F9-2826-9B40-93F0-5E91034598ED}"/>
          </ac:spMkLst>
        </pc:spChg>
        <pc:spChg chg="mod">
          <ac:chgData name="Rebecca Ware" userId="95563849-1cdb-486c-a774-62177ad3e2fc" providerId="ADAL" clId="{9A695BBC-414A-2B47-AD8A-2A0F1E8B98DB}" dt="2023-10-17T12:33:49.577" v="258" actId="20577"/>
          <ac:spMkLst>
            <pc:docMk/>
            <pc:sldMk cId="4174898726" sldId="257"/>
            <ac:spMk id="27" creationId="{8E36B5D0-70DC-4349-83BD-D49BF5C7FC9B}"/>
          </ac:spMkLst>
        </pc:spChg>
        <pc:spChg chg="mod">
          <ac:chgData name="Rebecca Ware" userId="95563849-1cdb-486c-a774-62177ad3e2fc" providerId="ADAL" clId="{9A695BBC-414A-2B47-AD8A-2A0F1E8B98DB}" dt="2023-10-17T12:44:27.176" v="311" actId="20577"/>
          <ac:spMkLst>
            <pc:docMk/>
            <pc:sldMk cId="4174898726" sldId="257"/>
            <ac:spMk id="28" creationId="{E5CC25E7-404F-094C-81E0-DDF7AF356558}"/>
          </ac:spMkLst>
        </pc:spChg>
      </pc:sldChg>
      <pc:sldChg chg="modSp mod">
        <pc:chgData name="Rebecca Ware" userId="95563849-1cdb-486c-a774-62177ad3e2fc" providerId="ADAL" clId="{9A695BBC-414A-2B47-AD8A-2A0F1E8B98DB}" dt="2023-10-17T11:46:42.496" v="18" actId="20577"/>
        <pc:sldMkLst>
          <pc:docMk/>
          <pc:sldMk cId="505734250" sldId="264"/>
        </pc:sldMkLst>
        <pc:spChg chg="mod">
          <ac:chgData name="Rebecca Ware" userId="95563849-1cdb-486c-a774-62177ad3e2fc" providerId="ADAL" clId="{9A695BBC-414A-2B47-AD8A-2A0F1E8B98DB}" dt="2023-10-17T11:46:42.496" v="18" actId="20577"/>
          <ac:spMkLst>
            <pc:docMk/>
            <pc:sldMk cId="505734250" sldId="264"/>
            <ac:spMk id="23" creationId="{45E8DD26-FE6D-504F-8417-DF1D2E97DB36}"/>
          </ac:spMkLst>
        </pc:spChg>
      </pc:sldChg>
      <pc:sldChg chg="modSp mod">
        <pc:chgData name="Rebecca Ware" userId="95563849-1cdb-486c-a774-62177ad3e2fc" providerId="ADAL" clId="{9A695BBC-414A-2B47-AD8A-2A0F1E8B98DB}" dt="2023-10-17T11:45:23.302" v="17" actId="20577"/>
        <pc:sldMkLst>
          <pc:docMk/>
          <pc:sldMk cId="3422052988" sldId="281"/>
        </pc:sldMkLst>
        <pc:spChg chg="mod">
          <ac:chgData name="Rebecca Ware" userId="95563849-1cdb-486c-a774-62177ad3e2fc" providerId="ADAL" clId="{9A695BBC-414A-2B47-AD8A-2A0F1E8B98DB}" dt="2023-10-17T11:45:17.080" v="13" actId="20577"/>
          <ac:spMkLst>
            <pc:docMk/>
            <pc:sldMk cId="3422052988" sldId="281"/>
            <ac:spMk id="2" creationId="{8E8B9EF4-4048-B841-8DFC-E7A6161FD4A3}"/>
          </ac:spMkLst>
        </pc:spChg>
        <pc:spChg chg="mod">
          <ac:chgData name="Rebecca Ware" userId="95563849-1cdb-486c-a774-62177ad3e2fc" providerId="ADAL" clId="{9A695BBC-414A-2B47-AD8A-2A0F1E8B98DB}" dt="2023-10-17T11:45:00.981" v="5" actId="20577"/>
          <ac:spMkLst>
            <pc:docMk/>
            <pc:sldMk cId="3422052988" sldId="281"/>
            <ac:spMk id="4" creationId="{84C7B142-5BD4-C74C-8E39-291408F08095}"/>
          </ac:spMkLst>
        </pc:spChg>
        <pc:spChg chg="mod">
          <ac:chgData name="Rebecca Ware" userId="95563849-1cdb-486c-a774-62177ad3e2fc" providerId="ADAL" clId="{9A695BBC-414A-2B47-AD8A-2A0F1E8B98DB}" dt="2023-10-17T11:45:09.429" v="9" actId="20577"/>
          <ac:spMkLst>
            <pc:docMk/>
            <pc:sldMk cId="3422052988" sldId="281"/>
            <ac:spMk id="5" creationId="{94194D7D-8AFC-5144-9A65-881ABF47AFA5}"/>
          </ac:spMkLst>
        </pc:spChg>
        <pc:spChg chg="mod">
          <ac:chgData name="Rebecca Ware" userId="95563849-1cdb-486c-a774-62177ad3e2fc" providerId="ADAL" clId="{9A695BBC-414A-2B47-AD8A-2A0F1E8B98DB}" dt="2023-10-17T11:45:23.302" v="17" actId="20577"/>
          <ac:spMkLst>
            <pc:docMk/>
            <pc:sldMk cId="3422052988" sldId="281"/>
            <ac:spMk id="7" creationId="{0EC6A35E-B670-5D45-8DB9-A303A5F89820}"/>
          </ac:spMkLst>
        </pc:spChg>
        <pc:spChg chg="mod">
          <ac:chgData name="Rebecca Ware" userId="95563849-1cdb-486c-a774-62177ad3e2fc" providerId="ADAL" clId="{9A695BBC-414A-2B47-AD8A-2A0F1E8B98DB}" dt="2023-10-17T09:39:41.840" v="1" actId="20577"/>
          <ac:spMkLst>
            <pc:docMk/>
            <pc:sldMk cId="3422052988" sldId="281"/>
            <ac:spMk id="8" creationId="{CA19D96D-20A3-F641-A1E6-DAE5EDBAC26C}"/>
          </ac:spMkLst>
        </pc:spChg>
      </pc:sldChg>
      <pc:sldChg chg="modSp mod">
        <pc:chgData name="Rebecca Ware" userId="95563849-1cdb-486c-a774-62177ad3e2fc" providerId="ADAL" clId="{9A695BBC-414A-2B47-AD8A-2A0F1E8B98DB}" dt="2023-10-17T11:47:44.379" v="28" actId="20577"/>
        <pc:sldMkLst>
          <pc:docMk/>
          <pc:sldMk cId="4125755727" sldId="286"/>
        </pc:sldMkLst>
        <pc:spChg chg="mod">
          <ac:chgData name="Rebecca Ware" userId="95563849-1cdb-486c-a774-62177ad3e2fc" providerId="ADAL" clId="{9A695BBC-414A-2B47-AD8A-2A0F1E8B98DB}" dt="2023-10-17T11:47:30.084" v="22" actId="20577"/>
          <ac:spMkLst>
            <pc:docMk/>
            <pc:sldMk cId="4125755727" sldId="286"/>
            <ac:spMk id="3" creationId="{B0B7CD72-45D6-464C-9611-12E36FCB1C49}"/>
          </ac:spMkLst>
        </pc:spChg>
        <pc:spChg chg="mod">
          <ac:chgData name="Rebecca Ware" userId="95563849-1cdb-486c-a774-62177ad3e2fc" providerId="ADAL" clId="{9A695BBC-414A-2B47-AD8A-2A0F1E8B98DB}" dt="2023-10-17T11:47:44.379" v="28" actId="20577"/>
          <ac:spMkLst>
            <pc:docMk/>
            <pc:sldMk cId="4125755727" sldId="286"/>
            <ac:spMk id="22" creationId="{EA4BFA10-39DB-A544-AB95-90FDAC45BFB2}"/>
          </ac:spMkLst>
        </pc:spChg>
      </pc:sldChg>
      <pc:sldChg chg="modSp mod">
        <pc:chgData name="Rebecca Ware" userId="95563849-1cdb-486c-a774-62177ad3e2fc" providerId="ADAL" clId="{9A695BBC-414A-2B47-AD8A-2A0F1E8B98DB}" dt="2023-10-17T11:49:10.122" v="106" actId="20577"/>
        <pc:sldMkLst>
          <pc:docMk/>
          <pc:sldMk cId="83024404" sldId="287"/>
        </pc:sldMkLst>
        <pc:spChg chg="mod">
          <ac:chgData name="Rebecca Ware" userId="95563849-1cdb-486c-a774-62177ad3e2fc" providerId="ADAL" clId="{9A695BBC-414A-2B47-AD8A-2A0F1E8B98DB}" dt="2023-10-17T11:49:10.122" v="106" actId="20577"/>
          <ac:spMkLst>
            <pc:docMk/>
            <pc:sldMk cId="83024404" sldId="287"/>
            <ac:spMk id="13" creationId="{04E3AE01-38FA-AD4A-AA20-0F953E34A9BD}"/>
          </ac:spMkLst>
        </pc:spChg>
        <pc:spChg chg="mod">
          <ac:chgData name="Rebecca Ware" userId="95563849-1cdb-486c-a774-62177ad3e2fc" providerId="ADAL" clId="{9A695BBC-414A-2B47-AD8A-2A0F1E8B98DB}" dt="2023-10-17T11:49:01.590" v="105" actId="20577"/>
          <ac:spMkLst>
            <pc:docMk/>
            <pc:sldMk cId="83024404" sldId="287"/>
            <ac:spMk id="25" creationId="{D4E9C69D-75ED-E04B-ACBB-3BC4F8804C9F}"/>
          </ac:spMkLst>
        </pc:spChg>
      </pc:sldChg>
      <pc:sldChg chg="modSp mod">
        <pc:chgData name="Rebecca Ware" userId="95563849-1cdb-486c-a774-62177ad3e2fc" providerId="ADAL" clId="{9A695BBC-414A-2B47-AD8A-2A0F1E8B98DB}" dt="2023-10-17T11:51:55.689" v="175" actId="20577"/>
        <pc:sldMkLst>
          <pc:docMk/>
          <pc:sldMk cId="2196489657" sldId="307"/>
        </pc:sldMkLst>
        <pc:spChg chg="mod">
          <ac:chgData name="Rebecca Ware" userId="95563849-1cdb-486c-a774-62177ad3e2fc" providerId="ADAL" clId="{9A695BBC-414A-2B47-AD8A-2A0F1E8B98DB}" dt="2023-10-17T11:51:55.689" v="175" actId="20577"/>
          <ac:spMkLst>
            <pc:docMk/>
            <pc:sldMk cId="2196489657" sldId="307"/>
            <ac:spMk id="4" creationId="{E57554EA-FFEC-40EF-B3E6-B8A02B49350F}"/>
          </ac:spMkLst>
        </pc:spChg>
      </pc:sldChg>
      <pc:sldChg chg="modSp mod">
        <pc:chgData name="Rebecca Ware" userId="95563849-1cdb-486c-a774-62177ad3e2fc" providerId="ADAL" clId="{9A695BBC-414A-2B47-AD8A-2A0F1E8B98DB}" dt="2023-10-17T11:59:25.216" v="201" actId="20577"/>
        <pc:sldMkLst>
          <pc:docMk/>
          <pc:sldMk cId="4128179044" sldId="316"/>
        </pc:sldMkLst>
        <pc:spChg chg="mod">
          <ac:chgData name="Rebecca Ware" userId="95563849-1cdb-486c-a774-62177ad3e2fc" providerId="ADAL" clId="{9A695BBC-414A-2B47-AD8A-2A0F1E8B98DB}" dt="2023-10-17T11:58:46.458" v="188" actId="20577"/>
          <ac:spMkLst>
            <pc:docMk/>
            <pc:sldMk cId="4128179044" sldId="316"/>
            <ac:spMk id="4" creationId="{84C7B142-5BD4-C74C-8E39-291408F08095}"/>
          </ac:spMkLst>
        </pc:spChg>
        <pc:spChg chg="mod">
          <ac:chgData name="Rebecca Ware" userId="95563849-1cdb-486c-a774-62177ad3e2fc" providerId="ADAL" clId="{9A695BBC-414A-2B47-AD8A-2A0F1E8B98DB}" dt="2023-10-17T11:59:25.216" v="201" actId="20577"/>
          <ac:spMkLst>
            <pc:docMk/>
            <pc:sldMk cId="4128179044" sldId="316"/>
            <ac:spMk id="5" creationId="{94194D7D-8AFC-5144-9A65-881ABF47AFA5}"/>
          </ac:spMkLst>
        </pc:spChg>
        <pc:spChg chg="mod">
          <ac:chgData name="Rebecca Ware" userId="95563849-1cdb-486c-a774-62177ad3e2fc" providerId="ADAL" clId="{9A695BBC-414A-2B47-AD8A-2A0F1E8B98DB}" dt="2023-10-17T11:59:14.626" v="189" actId="20577"/>
          <ac:spMkLst>
            <pc:docMk/>
            <pc:sldMk cId="4128179044" sldId="316"/>
            <ac:spMk id="7" creationId="{0EC6A35E-B670-5D45-8DB9-A303A5F89820}"/>
          </ac:spMkLst>
        </pc:spChg>
      </pc:sldChg>
      <pc:sldChg chg="modSp mod">
        <pc:chgData name="Rebecca Ware" userId="95563849-1cdb-486c-a774-62177ad3e2fc" providerId="ADAL" clId="{9A695BBC-414A-2B47-AD8A-2A0F1E8B98DB}" dt="2023-10-17T12:00:37.197" v="203" actId="20577"/>
        <pc:sldMkLst>
          <pc:docMk/>
          <pc:sldMk cId="2242445479" sldId="321"/>
        </pc:sldMkLst>
        <pc:spChg chg="mod">
          <ac:chgData name="Rebecca Ware" userId="95563849-1cdb-486c-a774-62177ad3e2fc" providerId="ADAL" clId="{9A695BBC-414A-2B47-AD8A-2A0F1E8B98DB}" dt="2023-10-17T12:00:17.283" v="202" actId="20577"/>
          <ac:spMkLst>
            <pc:docMk/>
            <pc:sldMk cId="2242445479" sldId="321"/>
            <ac:spMk id="2" creationId="{8678F21D-E61C-5A4D-BE89-7236AA365AB5}"/>
          </ac:spMkLst>
        </pc:spChg>
        <pc:spChg chg="mod">
          <ac:chgData name="Rebecca Ware" userId="95563849-1cdb-486c-a774-62177ad3e2fc" providerId="ADAL" clId="{9A695BBC-414A-2B47-AD8A-2A0F1E8B98DB}" dt="2023-10-17T12:00:37.197" v="203" actId="20577"/>
          <ac:spMkLst>
            <pc:docMk/>
            <pc:sldMk cId="2242445479" sldId="321"/>
            <ac:spMk id="7" creationId="{E1E53C9F-C57D-FAD6-4FA9-AA69015B300E}"/>
          </ac:spMkLst>
        </pc:spChg>
      </pc:sldChg>
      <pc:sldChg chg="modSp mod">
        <pc:chgData name="Rebecca Ware" userId="95563849-1cdb-486c-a774-62177ad3e2fc" providerId="ADAL" clId="{9A695BBC-414A-2B47-AD8A-2A0F1E8B98DB}" dt="2023-10-17T12:03:47.558" v="216" actId="13926"/>
        <pc:sldMkLst>
          <pc:docMk/>
          <pc:sldMk cId="3339893477" sldId="328"/>
        </pc:sldMkLst>
        <pc:spChg chg="mod">
          <ac:chgData name="Rebecca Ware" userId="95563849-1cdb-486c-a774-62177ad3e2fc" providerId="ADAL" clId="{9A695BBC-414A-2B47-AD8A-2A0F1E8B98DB}" dt="2023-10-17T12:03:47.558" v="216" actId="13926"/>
          <ac:spMkLst>
            <pc:docMk/>
            <pc:sldMk cId="3339893477" sldId="328"/>
            <ac:spMk id="5" creationId="{94194D7D-8AFC-5144-9A65-881ABF47AFA5}"/>
          </ac:spMkLst>
        </pc:spChg>
      </pc:sldChg>
      <pc:sldChg chg="modSp mod">
        <pc:chgData name="Rebecca Ware" userId="95563849-1cdb-486c-a774-62177ad3e2fc" providerId="ADAL" clId="{9A695BBC-414A-2B47-AD8A-2A0F1E8B98DB}" dt="2023-10-17T12:04:21.165" v="232" actId="20577"/>
        <pc:sldMkLst>
          <pc:docMk/>
          <pc:sldMk cId="3842317176" sldId="329"/>
        </pc:sldMkLst>
        <pc:spChg chg="mod">
          <ac:chgData name="Rebecca Ware" userId="95563849-1cdb-486c-a774-62177ad3e2fc" providerId="ADAL" clId="{9A695BBC-414A-2B47-AD8A-2A0F1E8B98DB}" dt="2023-10-17T12:04:21.165" v="232" actId="20577"/>
          <ac:spMkLst>
            <pc:docMk/>
            <pc:sldMk cId="3842317176" sldId="329"/>
            <ac:spMk id="5" creationId="{94194D7D-8AFC-5144-9A65-881ABF47AFA5}"/>
          </ac:spMkLst>
        </pc:spChg>
      </pc:sldChg>
      <pc:sldChg chg="modSp mod">
        <pc:chgData name="Rebecca Ware" userId="95563849-1cdb-486c-a774-62177ad3e2fc" providerId="ADAL" clId="{9A695BBC-414A-2B47-AD8A-2A0F1E8B98DB}" dt="2023-10-17T12:49:47.185" v="492" actId="20577"/>
        <pc:sldMkLst>
          <pc:docMk/>
          <pc:sldMk cId="2729544084" sldId="330"/>
        </pc:sldMkLst>
        <pc:spChg chg="mod">
          <ac:chgData name="Rebecca Ware" userId="95563849-1cdb-486c-a774-62177ad3e2fc" providerId="ADAL" clId="{9A695BBC-414A-2B47-AD8A-2A0F1E8B98DB}" dt="2023-10-17T12:48:05.440" v="463" actId="20577"/>
          <ac:spMkLst>
            <pc:docMk/>
            <pc:sldMk cId="2729544084" sldId="330"/>
            <ac:spMk id="14" creationId="{E173B2F9-2826-9B40-93F0-5E91034598ED}"/>
          </ac:spMkLst>
        </pc:spChg>
        <pc:spChg chg="mod">
          <ac:chgData name="Rebecca Ware" userId="95563849-1cdb-486c-a774-62177ad3e2fc" providerId="ADAL" clId="{9A695BBC-414A-2B47-AD8A-2A0F1E8B98DB}" dt="2023-10-17T12:48:48.626" v="465" actId="20577"/>
          <ac:spMkLst>
            <pc:docMk/>
            <pc:sldMk cId="2729544084" sldId="330"/>
            <ac:spMk id="27" creationId="{8E36B5D0-70DC-4349-83BD-D49BF5C7FC9B}"/>
          </ac:spMkLst>
        </pc:spChg>
        <pc:spChg chg="mod">
          <ac:chgData name="Rebecca Ware" userId="95563849-1cdb-486c-a774-62177ad3e2fc" providerId="ADAL" clId="{9A695BBC-414A-2B47-AD8A-2A0F1E8B98DB}" dt="2023-10-17T12:49:47.185" v="492" actId="20577"/>
          <ac:spMkLst>
            <pc:docMk/>
            <pc:sldMk cId="2729544084" sldId="330"/>
            <ac:spMk id="28" creationId="{E5CC25E7-404F-094C-81E0-DDF7AF356558}"/>
          </ac:spMkLst>
        </pc:spChg>
      </pc:sldChg>
      <pc:sldChg chg="modNotesTx">
        <pc:chgData name="Rebecca Ware" userId="95563849-1cdb-486c-a774-62177ad3e2fc" providerId="ADAL" clId="{9A695BBC-414A-2B47-AD8A-2A0F1E8B98DB}" dt="2023-10-17T12:51:38.717" v="519" actId="20577"/>
        <pc:sldMkLst>
          <pc:docMk/>
          <pc:sldMk cId="3986314724" sldId="333"/>
        </pc:sldMkLst>
      </pc:sldChg>
      <pc:sldChg chg="modSp mod">
        <pc:chgData name="Rebecca Ware" userId="95563849-1cdb-486c-a774-62177ad3e2fc" providerId="ADAL" clId="{9A695BBC-414A-2B47-AD8A-2A0F1E8B98DB}" dt="2023-10-17T12:52:40.614" v="535" actId="20577"/>
        <pc:sldMkLst>
          <pc:docMk/>
          <pc:sldMk cId="1797918861" sldId="335"/>
        </pc:sldMkLst>
        <pc:spChg chg="mod">
          <ac:chgData name="Rebecca Ware" userId="95563849-1cdb-486c-a774-62177ad3e2fc" providerId="ADAL" clId="{9A695BBC-414A-2B47-AD8A-2A0F1E8B98DB}" dt="2023-10-17T12:52:40.614" v="535" actId="20577"/>
          <ac:spMkLst>
            <pc:docMk/>
            <pc:sldMk cId="1797918861" sldId="335"/>
            <ac:spMk id="4" creationId="{F16FB964-4BEF-D747-8ACD-37341C11EBFD}"/>
          </ac:spMkLst>
        </pc:spChg>
      </pc:sldChg>
      <pc:sldChg chg="modSp mod">
        <pc:chgData name="Rebecca Ware" userId="95563849-1cdb-486c-a774-62177ad3e2fc" providerId="ADAL" clId="{9A695BBC-414A-2B47-AD8A-2A0F1E8B98DB}" dt="2023-10-17T12:52:05.964" v="520" actId="20577"/>
        <pc:sldMkLst>
          <pc:docMk/>
          <pc:sldMk cId="2178436430" sldId="336"/>
        </pc:sldMkLst>
        <pc:spChg chg="mod">
          <ac:chgData name="Rebecca Ware" userId="95563849-1cdb-486c-a774-62177ad3e2fc" providerId="ADAL" clId="{9A695BBC-414A-2B47-AD8A-2A0F1E8B98DB}" dt="2023-10-17T12:52:05.964" v="520" actId="20577"/>
          <ac:spMkLst>
            <pc:docMk/>
            <pc:sldMk cId="2178436430" sldId="336"/>
            <ac:spMk id="8" creationId="{82224018-F089-3F40-9AE3-007912A8ED56}"/>
          </ac:spMkLst>
        </pc:spChg>
      </pc:sldChg>
      <pc:sldChg chg="modSp mod">
        <pc:chgData name="Rebecca Ware" userId="95563849-1cdb-486c-a774-62177ad3e2fc" providerId="ADAL" clId="{9A695BBC-414A-2B47-AD8A-2A0F1E8B98DB}" dt="2023-10-17T12:51:06.845" v="513" actId="20577"/>
        <pc:sldMkLst>
          <pc:docMk/>
          <pc:sldMk cId="3703326809" sldId="337"/>
        </pc:sldMkLst>
        <pc:spChg chg="mod">
          <ac:chgData name="Rebecca Ware" userId="95563849-1cdb-486c-a774-62177ad3e2fc" providerId="ADAL" clId="{9A695BBC-414A-2B47-AD8A-2A0F1E8B98DB}" dt="2023-10-17T12:50:58.316" v="511" actId="13926"/>
          <ac:spMkLst>
            <pc:docMk/>
            <pc:sldMk cId="3703326809" sldId="337"/>
            <ac:spMk id="14" creationId="{E173B2F9-2826-9B40-93F0-5E91034598ED}"/>
          </ac:spMkLst>
        </pc:spChg>
        <pc:spChg chg="mod">
          <ac:chgData name="Rebecca Ware" userId="95563849-1cdb-486c-a774-62177ad3e2fc" providerId="ADAL" clId="{9A695BBC-414A-2B47-AD8A-2A0F1E8B98DB}" dt="2023-10-17T12:51:06.845" v="513" actId="20577"/>
          <ac:spMkLst>
            <pc:docMk/>
            <pc:sldMk cId="3703326809" sldId="337"/>
            <ac:spMk id="27" creationId="{8E36B5D0-70DC-4349-83BD-D49BF5C7FC9B}"/>
          </ac:spMkLst>
        </pc:spChg>
      </pc:sldChg>
      <pc:sldChg chg="modSp mod">
        <pc:chgData name="Rebecca Ware" userId="95563849-1cdb-486c-a774-62177ad3e2fc" providerId="ADAL" clId="{9A695BBC-414A-2B47-AD8A-2A0F1E8B98DB}" dt="2023-10-17T12:53:39.786" v="536" actId="13926"/>
        <pc:sldMkLst>
          <pc:docMk/>
          <pc:sldMk cId="2350097508" sldId="343"/>
        </pc:sldMkLst>
        <pc:spChg chg="mod">
          <ac:chgData name="Rebecca Ware" userId="95563849-1cdb-486c-a774-62177ad3e2fc" providerId="ADAL" clId="{9A695BBC-414A-2B47-AD8A-2A0F1E8B98DB}" dt="2023-10-17T12:53:39.786" v="536" actId="13926"/>
          <ac:spMkLst>
            <pc:docMk/>
            <pc:sldMk cId="2350097508" sldId="343"/>
            <ac:spMk id="9" creationId="{FDF80EF2-7458-1B49-AB0C-F6428CB18F59}"/>
          </ac:spMkLst>
        </pc:spChg>
      </pc:sldChg>
      <pc:sldChg chg="modSp mod">
        <pc:chgData name="Rebecca Ware" userId="95563849-1cdb-486c-a774-62177ad3e2fc" providerId="ADAL" clId="{9A695BBC-414A-2B47-AD8A-2A0F1E8B98DB}" dt="2023-10-17T12:54:44.582" v="544" actId="20577"/>
        <pc:sldMkLst>
          <pc:docMk/>
          <pc:sldMk cId="1273755374" sldId="345"/>
        </pc:sldMkLst>
        <pc:spChg chg="mod">
          <ac:chgData name="Rebecca Ware" userId="95563849-1cdb-486c-a774-62177ad3e2fc" providerId="ADAL" clId="{9A695BBC-414A-2B47-AD8A-2A0F1E8B98DB}" dt="2023-10-17T12:54:44.582" v="544" actId="20577"/>
          <ac:spMkLst>
            <pc:docMk/>
            <pc:sldMk cId="1273755374" sldId="345"/>
            <ac:spMk id="9" creationId="{9D23E4D3-096F-C046-95CA-723AA455672F}"/>
          </ac:spMkLst>
        </pc:spChg>
      </pc:sldChg>
    </pc:docChg>
  </pc:docChgLst>
  <pc:docChgLst>
    <pc:chgData name="Charlotte Talbot" userId="dfbfa316-b451-414b-9f4b-5b358dabf3b4" providerId="ADAL" clId="{19E601F6-619E-1041-9AE6-F51496812213}"/>
    <pc:docChg chg="custSel modSld">
      <pc:chgData name="Charlotte Talbot" userId="dfbfa316-b451-414b-9f4b-5b358dabf3b4" providerId="ADAL" clId="{19E601F6-619E-1041-9AE6-F51496812213}" dt="2023-09-25T10:42:02.267" v="27" actId="14100"/>
      <pc:docMkLst>
        <pc:docMk/>
      </pc:docMkLst>
      <pc:sldChg chg="addSp delSp modSp mod">
        <pc:chgData name="Charlotte Talbot" userId="dfbfa316-b451-414b-9f4b-5b358dabf3b4" providerId="ADAL" clId="{19E601F6-619E-1041-9AE6-F51496812213}" dt="2023-09-25T10:42:02.267" v="27" actId="14100"/>
        <pc:sldMkLst>
          <pc:docMk/>
          <pc:sldMk cId="699960409" sldId="346"/>
        </pc:sldMkLst>
        <pc:spChg chg="add mod">
          <ac:chgData name="Charlotte Talbot" userId="dfbfa316-b451-414b-9f4b-5b358dabf3b4" providerId="ADAL" clId="{19E601F6-619E-1041-9AE6-F51496812213}" dt="2023-09-25T10:38:07.229" v="5"/>
          <ac:spMkLst>
            <pc:docMk/>
            <pc:sldMk cId="699960409" sldId="346"/>
            <ac:spMk id="2" creationId="{41A86131-510F-2144-BF86-B2948D9C7A8B}"/>
          </ac:spMkLst>
        </pc:spChg>
        <pc:spChg chg="add del mod">
          <ac:chgData name="Charlotte Talbot" userId="dfbfa316-b451-414b-9f4b-5b358dabf3b4" providerId="ADAL" clId="{19E601F6-619E-1041-9AE6-F51496812213}" dt="2023-09-25T10:38:18.718" v="7" actId="478"/>
          <ac:spMkLst>
            <pc:docMk/>
            <pc:sldMk cId="699960409" sldId="346"/>
            <ac:spMk id="3" creationId="{41A86131-510F-2144-BF86-B2948D9C7A8B}"/>
          </ac:spMkLst>
        </pc:spChg>
        <pc:spChg chg="mod">
          <ac:chgData name="Charlotte Talbot" userId="dfbfa316-b451-414b-9f4b-5b358dabf3b4" providerId="ADAL" clId="{19E601F6-619E-1041-9AE6-F51496812213}" dt="2023-09-25T10:39:12.991" v="11" actId="404"/>
          <ac:spMkLst>
            <pc:docMk/>
            <pc:sldMk cId="699960409" sldId="346"/>
            <ac:spMk id="5" creationId="{CF3912E9-FDFE-2540-9AE8-876518807F8F}"/>
          </ac:spMkLst>
        </pc:spChg>
        <pc:spChg chg="add mod">
          <ac:chgData name="Charlotte Talbot" userId="dfbfa316-b451-414b-9f4b-5b358dabf3b4" providerId="ADAL" clId="{19E601F6-619E-1041-9AE6-F51496812213}" dt="2023-09-25T10:42:02.267" v="27" actId="14100"/>
          <ac:spMkLst>
            <pc:docMk/>
            <pc:sldMk cId="699960409" sldId="346"/>
            <ac:spMk id="7" creationId="{0799D4AF-F830-08B8-6392-048914FFF532}"/>
          </ac:spMkLst>
        </pc:spChg>
        <pc:spChg chg="mod">
          <ac:chgData name="Charlotte Talbot" userId="dfbfa316-b451-414b-9f4b-5b358dabf3b4" providerId="ADAL" clId="{19E601F6-619E-1041-9AE6-F51496812213}" dt="2023-09-25T10:41:15.265" v="19"/>
          <ac:spMkLst>
            <pc:docMk/>
            <pc:sldMk cId="699960409" sldId="346"/>
            <ac:spMk id="13" creationId="{043DF263-8810-1248-ACB4-25A11446E2B6}"/>
          </ac:spMkLst>
        </pc:spChg>
        <pc:spChg chg="del mod">
          <ac:chgData name="Charlotte Talbot" userId="dfbfa316-b451-414b-9f4b-5b358dabf3b4" providerId="ADAL" clId="{19E601F6-619E-1041-9AE6-F51496812213}" dt="2023-09-25T10:41:51.618" v="26"/>
          <ac:spMkLst>
            <pc:docMk/>
            <pc:sldMk cId="699960409" sldId="346"/>
            <ac:spMk id="17" creationId="{41A86131-510F-2144-BF86-B2948D9C7A8B}"/>
          </ac:spMkLst>
        </pc:spChg>
        <pc:spChg chg="mod">
          <ac:chgData name="Charlotte Talbot" userId="dfbfa316-b451-414b-9f4b-5b358dabf3b4" providerId="ADAL" clId="{19E601F6-619E-1041-9AE6-F51496812213}" dt="2023-09-25T10:39:30.350" v="13"/>
          <ac:spMkLst>
            <pc:docMk/>
            <pc:sldMk cId="699960409" sldId="346"/>
            <ac:spMk id="22" creationId="{0B265071-BFA9-7944-95B7-D12C571D4CFC}"/>
          </ac:spMkLst>
        </pc:spChg>
        <pc:spChg chg="mod">
          <ac:chgData name="Charlotte Talbot" userId="dfbfa316-b451-414b-9f4b-5b358dabf3b4" providerId="ADAL" clId="{19E601F6-619E-1041-9AE6-F51496812213}" dt="2023-09-25T10:41:00.316" v="17" actId="1076"/>
          <ac:spMkLst>
            <pc:docMk/>
            <pc:sldMk cId="699960409" sldId="346"/>
            <ac:spMk id="24" creationId="{B0058784-B59D-754F-8B44-E5927B1B9FD5}"/>
          </ac:spMkLst>
        </pc:spChg>
      </pc:sldChg>
    </pc:docChg>
  </pc:docChgLst>
  <pc:docChgLst>
    <pc:chgData name="Charlotte Talbot" userId="S::charlotte.talbot@educatetogether.org.uk::dfbfa316-b451-414b-9f4b-5b358dabf3b4" providerId="AD" clId="Web-{BB03AEDE-8F40-DA5D-E589-E9963D24A934}"/>
    <pc:docChg chg="modSld">
      <pc:chgData name="Charlotte Talbot" userId="S::charlotte.talbot@educatetogether.org.uk::dfbfa316-b451-414b-9f4b-5b358dabf3b4" providerId="AD" clId="Web-{BB03AEDE-8F40-DA5D-E589-E9963D24A934}" dt="2023-10-18T08:41:34.483" v="1" actId="20577"/>
      <pc:docMkLst>
        <pc:docMk/>
      </pc:docMkLst>
      <pc:sldChg chg="modSp">
        <pc:chgData name="Charlotte Talbot" userId="S::charlotte.talbot@educatetogether.org.uk::dfbfa316-b451-414b-9f4b-5b358dabf3b4" providerId="AD" clId="Web-{BB03AEDE-8F40-DA5D-E589-E9963D24A934}" dt="2023-10-18T08:41:34.483" v="1" actId="20577"/>
        <pc:sldMkLst>
          <pc:docMk/>
          <pc:sldMk cId="2178436430" sldId="336"/>
        </pc:sldMkLst>
        <pc:spChg chg="mod">
          <ac:chgData name="Charlotte Talbot" userId="S::charlotte.talbot@educatetogether.org.uk::dfbfa316-b451-414b-9f4b-5b358dabf3b4" providerId="AD" clId="Web-{BB03AEDE-8F40-DA5D-E589-E9963D24A934}" dt="2023-10-18T08:41:34.483" v="1" actId="20577"/>
          <ac:spMkLst>
            <pc:docMk/>
            <pc:sldMk cId="2178436430" sldId="336"/>
            <ac:spMk id="8" creationId="{82224018-F089-3F40-9AE3-007912A8E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5F747-4D0E-B942-BE80-54A334316A42}" type="datetimeFigureOut">
              <a:rPr lang="en-US" smtClean="0"/>
              <a:t>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96E8E-ED3E-3C4E-8AF7-C68BF3F06AA8}" type="slidenum">
              <a:rPr lang="en-US" smtClean="0"/>
              <a:t>‹#›</a:t>
            </a:fld>
            <a:endParaRPr lang="en-US"/>
          </a:p>
        </p:txBody>
      </p:sp>
    </p:spTree>
    <p:extLst>
      <p:ext uri="{BB962C8B-B14F-4D97-AF65-F5344CB8AC3E}">
        <p14:creationId xmlns:p14="http://schemas.microsoft.com/office/powerpoint/2010/main" val="108606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11</a:t>
            </a:fld>
            <a:endParaRPr lang="en-US"/>
          </a:p>
        </p:txBody>
      </p:sp>
    </p:spTree>
    <p:extLst>
      <p:ext uri="{BB962C8B-B14F-4D97-AF65-F5344CB8AC3E}">
        <p14:creationId xmlns:p14="http://schemas.microsoft.com/office/powerpoint/2010/main" val="1416043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40</a:t>
            </a:fld>
            <a:endParaRPr lang="en-US"/>
          </a:p>
        </p:txBody>
      </p:sp>
    </p:spTree>
    <p:extLst>
      <p:ext uri="{BB962C8B-B14F-4D97-AF65-F5344CB8AC3E}">
        <p14:creationId xmlns:p14="http://schemas.microsoft.com/office/powerpoint/2010/main" val="1854657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41</a:t>
            </a:fld>
            <a:endParaRPr lang="en-US"/>
          </a:p>
        </p:txBody>
      </p:sp>
    </p:spTree>
    <p:extLst>
      <p:ext uri="{BB962C8B-B14F-4D97-AF65-F5344CB8AC3E}">
        <p14:creationId xmlns:p14="http://schemas.microsoft.com/office/powerpoint/2010/main" val="3895618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42</a:t>
            </a:fld>
            <a:endParaRPr lang="en-US"/>
          </a:p>
        </p:txBody>
      </p:sp>
    </p:spTree>
    <p:extLst>
      <p:ext uri="{BB962C8B-B14F-4D97-AF65-F5344CB8AC3E}">
        <p14:creationId xmlns:p14="http://schemas.microsoft.com/office/powerpoint/2010/main" val="343260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22</a:t>
            </a:fld>
            <a:endParaRPr lang="en-US"/>
          </a:p>
        </p:txBody>
      </p:sp>
    </p:spTree>
    <p:extLst>
      <p:ext uri="{BB962C8B-B14F-4D97-AF65-F5344CB8AC3E}">
        <p14:creationId xmlns:p14="http://schemas.microsoft.com/office/powerpoint/2010/main" val="314760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24</a:t>
            </a:fld>
            <a:endParaRPr lang="en-US"/>
          </a:p>
        </p:txBody>
      </p:sp>
    </p:spTree>
    <p:extLst>
      <p:ext uri="{BB962C8B-B14F-4D97-AF65-F5344CB8AC3E}">
        <p14:creationId xmlns:p14="http://schemas.microsoft.com/office/powerpoint/2010/main" val="287864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28</a:t>
            </a:fld>
            <a:endParaRPr lang="en-US"/>
          </a:p>
        </p:txBody>
      </p:sp>
    </p:spTree>
    <p:extLst>
      <p:ext uri="{BB962C8B-B14F-4D97-AF65-F5344CB8AC3E}">
        <p14:creationId xmlns:p14="http://schemas.microsoft.com/office/powerpoint/2010/main" val="299783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30</a:t>
            </a:fld>
            <a:endParaRPr lang="en-US"/>
          </a:p>
        </p:txBody>
      </p:sp>
    </p:spTree>
    <p:extLst>
      <p:ext uri="{BB962C8B-B14F-4D97-AF65-F5344CB8AC3E}">
        <p14:creationId xmlns:p14="http://schemas.microsoft.com/office/powerpoint/2010/main" val="126158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32</a:t>
            </a:fld>
            <a:endParaRPr lang="en-US"/>
          </a:p>
        </p:txBody>
      </p:sp>
    </p:spTree>
    <p:extLst>
      <p:ext uri="{BB962C8B-B14F-4D97-AF65-F5344CB8AC3E}">
        <p14:creationId xmlns:p14="http://schemas.microsoft.com/office/powerpoint/2010/main" val="271468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34</a:t>
            </a:fld>
            <a:endParaRPr lang="en-US"/>
          </a:p>
        </p:txBody>
      </p:sp>
    </p:spTree>
    <p:extLst>
      <p:ext uri="{BB962C8B-B14F-4D97-AF65-F5344CB8AC3E}">
        <p14:creationId xmlns:p14="http://schemas.microsoft.com/office/powerpoint/2010/main" val="382344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002060"/>
              </a:solidFill>
              <a:cs typeface="Calibri"/>
            </a:endParaRP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36</a:t>
            </a:fld>
            <a:endParaRPr lang="en-US"/>
          </a:p>
        </p:txBody>
      </p:sp>
    </p:spTree>
    <p:extLst>
      <p:ext uri="{BB962C8B-B14F-4D97-AF65-F5344CB8AC3E}">
        <p14:creationId xmlns:p14="http://schemas.microsoft.com/office/powerpoint/2010/main" val="329970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2060"/>
                </a:solidFill>
                <a:cs typeface="Calibri"/>
              </a:rPr>
              <a:t>(Note for Laura </a:t>
            </a:r>
            <a:r>
              <a:rPr lang="en-GB" sz="1200" err="1">
                <a:solidFill>
                  <a:srgbClr val="002060"/>
                </a:solidFill>
                <a:cs typeface="Calibri"/>
              </a:rPr>
              <a:t>Binns</a:t>
            </a:r>
            <a:r>
              <a:rPr lang="en-GB" sz="1200">
                <a:solidFill>
                  <a:srgbClr val="002060"/>
                </a:solidFill>
                <a:cs typeface="Calibri"/>
              </a:rPr>
              <a:t> – see section 6.82 code of practice)</a:t>
            </a:r>
          </a:p>
          <a:p>
            <a:endParaRPr lang="en-US"/>
          </a:p>
        </p:txBody>
      </p:sp>
      <p:sp>
        <p:nvSpPr>
          <p:cNvPr id="4" name="Slide Number Placeholder 3"/>
          <p:cNvSpPr>
            <a:spLocks noGrp="1"/>
          </p:cNvSpPr>
          <p:nvPr>
            <p:ph type="sldNum" sz="quarter" idx="5"/>
          </p:nvPr>
        </p:nvSpPr>
        <p:spPr/>
        <p:txBody>
          <a:bodyPr/>
          <a:lstStyle/>
          <a:p>
            <a:fld id="{70496E8E-ED3E-3C4E-8AF7-C68BF3F06AA8}" type="slidenum">
              <a:rPr lang="en-US" smtClean="0"/>
              <a:t>38</a:t>
            </a:fld>
            <a:endParaRPr lang="en-US"/>
          </a:p>
        </p:txBody>
      </p:sp>
    </p:spTree>
    <p:extLst>
      <p:ext uri="{BB962C8B-B14F-4D97-AF65-F5344CB8AC3E}">
        <p14:creationId xmlns:p14="http://schemas.microsoft.com/office/powerpoint/2010/main" val="284539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1405-216E-AC41-8686-EF6C98B1E621}"/>
              </a:ext>
            </a:extLst>
          </p:cNvPr>
          <p:cNvSpPr>
            <a:spLocks noGrp="1"/>
          </p:cNvSpPr>
          <p:nvPr>
            <p:ph type="ctrTitle"/>
          </p:nvPr>
        </p:nvSpPr>
        <p:spPr>
          <a:xfrm>
            <a:off x="1524000" y="1122363"/>
            <a:ext cx="9144000" cy="2387600"/>
          </a:xfrm>
        </p:spPr>
        <p:txBody>
          <a:bodyPr anchor="b"/>
          <a:lstStyle>
            <a:lvl1pPr algn="ctr">
              <a:defRPr sz="5998"/>
            </a:lvl1pPr>
          </a:lstStyle>
          <a:p>
            <a:r>
              <a:rPr lang="en-GB"/>
              <a:t>Click to edit Master title style</a:t>
            </a:r>
            <a:endParaRPr lang="en-US"/>
          </a:p>
        </p:txBody>
      </p:sp>
      <p:sp>
        <p:nvSpPr>
          <p:cNvPr id="3" name="Subtitle 2">
            <a:extLst>
              <a:ext uri="{FF2B5EF4-FFF2-40B4-BE49-F238E27FC236}">
                <a16:creationId xmlns:a16="http://schemas.microsoft.com/office/drawing/2014/main" id="{6A75EA78-C6E8-5B4B-9D04-406FCD9CABB8}"/>
              </a:ext>
            </a:extLst>
          </p:cNvPr>
          <p:cNvSpPr>
            <a:spLocks noGrp="1"/>
          </p:cNvSpPr>
          <p:nvPr>
            <p:ph type="subTitle" idx="1"/>
          </p:nvPr>
        </p:nvSpPr>
        <p:spPr>
          <a:xfrm>
            <a:off x="1524000" y="3602038"/>
            <a:ext cx="9144000" cy="1655762"/>
          </a:xfrm>
        </p:spPr>
        <p:txBody>
          <a:bodyPr/>
          <a:lstStyle>
            <a:lvl1pPr marL="0" indent="0" algn="ctr">
              <a:buNone/>
              <a:defRPr sz="2400"/>
            </a:lvl1pPr>
            <a:lvl2pPr marL="457193" indent="0" algn="ctr">
              <a:buNone/>
              <a:defRPr sz="2000"/>
            </a:lvl2pPr>
            <a:lvl3pPr marL="914383" indent="0" algn="ctr">
              <a:buNone/>
              <a:defRPr sz="1801"/>
            </a:lvl3pPr>
            <a:lvl4pPr marL="1371578" indent="0" algn="ctr">
              <a:buNone/>
              <a:defRPr sz="1600"/>
            </a:lvl4pPr>
            <a:lvl5pPr marL="1828770" indent="0" algn="ctr">
              <a:buNone/>
              <a:defRPr sz="1600"/>
            </a:lvl5pPr>
            <a:lvl6pPr marL="2285961" indent="0" algn="ctr">
              <a:buNone/>
              <a:defRPr sz="1600"/>
            </a:lvl6pPr>
            <a:lvl7pPr marL="2743154" indent="0" algn="ctr">
              <a:buNone/>
              <a:defRPr sz="1600"/>
            </a:lvl7pPr>
            <a:lvl8pPr marL="3200346" indent="0" algn="ctr">
              <a:buNone/>
              <a:defRPr sz="1600"/>
            </a:lvl8pPr>
            <a:lvl9pPr marL="3657539"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68D4272-D42C-C646-B2F1-F23A32B20F0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F3488527-5A55-C34C-854D-454A3CF5D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C0B08-C845-DA4A-93C0-61E3BC72A222}"/>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83536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8C6B-2F89-FC41-BAF9-7BFF61D5CA4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FA3CBAD-1F6E-2342-BF60-BCB7430F06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F17FFE-3094-4F42-8C4D-03A11CFFEB99}"/>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081FB38D-2939-174D-9468-9846017A3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78A61-31B7-1848-B93C-73A4C5BA1BA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4133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2F7E22-F9DC-4D4C-A102-6D3677B35417}"/>
              </a:ext>
            </a:extLst>
          </p:cNvPr>
          <p:cNvSpPr>
            <a:spLocks noGrp="1"/>
          </p:cNvSpPr>
          <p:nvPr>
            <p:ph type="title" orient="vert"/>
          </p:nvPr>
        </p:nvSpPr>
        <p:spPr>
          <a:xfrm>
            <a:off x="8724899"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142ED1-7CA6-6444-B080-69B10F27815E}"/>
              </a:ext>
            </a:extLst>
          </p:cNvPr>
          <p:cNvSpPr>
            <a:spLocks noGrp="1"/>
          </p:cNvSpPr>
          <p:nvPr>
            <p:ph type="body" orient="vert" idx="1"/>
          </p:nvPr>
        </p:nvSpPr>
        <p:spPr>
          <a:xfrm>
            <a:off x="838199"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DB333E-54CF-724F-ACFB-050EC463CAF4}"/>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3E2A6CD7-5C0C-0E43-8A00-13252E9FB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64EFA-FC86-C04B-BD50-F3836D9E79A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6244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99F4-087F-D140-AE19-CA18171BD0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9C199E-FCC5-0C46-B831-720181F5E4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204EDB-49EF-BB47-87B9-E29A46CCBF6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E4426B0D-58D1-9443-85A3-F70F32E38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41404-5AE9-AC41-88F1-03C5F9AA5CCE}"/>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04031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5291D-1A9F-0743-B48D-97F28A638194}"/>
              </a:ext>
            </a:extLst>
          </p:cNvPr>
          <p:cNvSpPr>
            <a:spLocks noGrp="1"/>
          </p:cNvSpPr>
          <p:nvPr>
            <p:ph type="title"/>
          </p:nvPr>
        </p:nvSpPr>
        <p:spPr>
          <a:xfrm>
            <a:off x="831853" y="1709738"/>
            <a:ext cx="10515600" cy="2852737"/>
          </a:xfrm>
        </p:spPr>
        <p:txBody>
          <a:bodyPr anchor="b"/>
          <a:lstStyle>
            <a:lvl1pPr>
              <a:defRPr sz="5998"/>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6B7F11-A8E5-0A43-8639-BBC47B8B6F46}"/>
              </a:ext>
            </a:extLst>
          </p:cNvPr>
          <p:cNvSpPr>
            <a:spLocks noGrp="1"/>
          </p:cNvSpPr>
          <p:nvPr>
            <p:ph type="body" idx="1"/>
          </p:nvPr>
        </p:nvSpPr>
        <p:spPr>
          <a:xfrm>
            <a:off x="831853" y="4589466"/>
            <a:ext cx="10515600" cy="1500187"/>
          </a:xfrm>
        </p:spPr>
        <p:txBody>
          <a:bodyPr/>
          <a:lstStyle>
            <a:lvl1pPr marL="0" indent="0">
              <a:buNone/>
              <a:defRPr sz="2400">
                <a:solidFill>
                  <a:schemeClr val="tx1">
                    <a:tint val="75000"/>
                  </a:schemeClr>
                </a:solidFill>
              </a:defRPr>
            </a:lvl1pPr>
            <a:lvl2pPr marL="457193" indent="0">
              <a:buNone/>
              <a:defRPr sz="2000">
                <a:solidFill>
                  <a:schemeClr val="tx1">
                    <a:tint val="75000"/>
                  </a:schemeClr>
                </a:solidFill>
              </a:defRPr>
            </a:lvl2pPr>
            <a:lvl3pPr marL="914383" indent="0">
              <a:buNone/>
              <a:defRPr sz="1801">
                <a:solidFill>
                  <a:schemeClr val="tx1">
                    <a:tint val="75000"/>
                  </a:schemeClr>
                </a:solidFill>
              </a:defRPr>
            </a:lvl3pPr>
            <a:lvl4pPr marL="1371578" indent="0">
              <a:buNone/>
              <a:defRPr sz="1600">
                <a:solidFill>
                  <a:schemeClr val="tx1">
                    <a:tint val="75000"/>
                  </a:schemeClr>
                </a:solidFill>
              </a:defRPr>
            </a:lvl4pPr>
            <a:lvl5pPr marL="1828770" indent="0">
              <a:buNone/>
              <a:defRPr sz="1600">
                <a:solidFill>
                  <a:schemeClr val="tx1">
                    <a:tint val="75000"/>
                  </a:schemeClr>
                </a:solidFill>
              </a:defRPr>
            </a:lvl5pPr>
            <a:lvl6pPr marL="2285961" indent="0">
              <a:buNone/>
              <a:defRPr sz="1600">
                <a:solidFill>
                  <a:schemeClr val="tx1">
                    <a:tint val="75000"/>
                  </a:schemeClr>
                </a:solidFill>
              </a:defRPr>
            </a:lvl6pPr>
            <a:lvl7pPr marL="2743154" indent="0">
              <a:buNone/>
              <a:defRPr sz="1600">
                <a:solidFill>
                  <a:schemeClr val="tx1">
                    <a:tint val="75000"/>
                  </a:schemeClr>
                </a:solidFill>
              </a:defRPr>
            </a:lvl7pPr>
            <a:lvl8pPr marL="3200346" indent="0">
              <a:buNone/>
              <a:defRPr sz="1600">
                <a:solidFill>
                  <a:schemeClr val="tx1">
                    <a:tint val="75000"/>
                  </a:schemeClr>
                </a:solidFill>
              </a:defRPr>
            </a:lvl8pPr>
            <a:lvl9pPr marL="3657539"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54D6523-D5C8-764B-898F-6A9D068BD467}"/>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7E19C368-AA6A-7343-9BB4-6407040F3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D88C7-24CC-4F4E-848F-8C47EF0505AB}"/>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54835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0EB4-C20C-784E-91CC-DE2BFB8BC2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EC0F54-7F12-9040-820E-F36AFDF27AAB}"/>
              </a:ext>
            </a:extLst>
          </p:cNvPr>
          <p:cNvSpPr>
            <a:spLocks noGrp="1"/>
          </p:cNvSpPr>
          <p:nvPr>
            <p:ph sz="half" idx="1"/>
          </p:nvPr>
        </p:nvSpPr>
        <p:spPr>
          <a:xfrm>
            <a:off x="838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BFEB45F-6FFA-8044-A6E9-15649EBBF7E9}"/>
              </a:ext>
            </a:extLst>
          </p:cNvPr>
          <p:cNvSpPr>
            <a:spLocks noGrp="1"/>
          </p:cNvSpPr>
          <p:nvPr>
            <p:ph sz="half" idx="2"/>
          </p:nvPr>
        </p:nvSpPr>
        <p:spPr>
          <a:xfrm>
            <a:off x="6172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CFA356D-CE57-894B-876C-36983EA30E89}"/>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380E6C76-D19C-AD46-AADB-930D1F069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8967C-5DF9-0A44-BB1E-C887787C6F6A}"/>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63485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2DB8-92FC-254C-B4F8-BDA33C000401}"/>
              </a:ext>
            </a:extLst>
          </p:cNvPr>
          <p:cNvSpPr>
            <a:spLocks noGrp="1"/>
          </p:cNvSpPr>
          <p:nvPr>
            <p:ph type="title"/>
          </p:nvPr>
        </p:nvSpPr>
        <p:spPr>
          <a:xfrm>
            <a:off x="839789" y="365128"/>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08EE9E-9E11-0348-8473-FFEBB45060AC}"/>
              </a:ext>
            </a:extLst>
          </p:cNvPr>
          <p:cNvSpPr>
            <a:spLocks noGrp="1"/>
          </p:cNvSpPr>
          <p:nvPr>
            <p:ph type="body" idx="1"/>
          </p:nvPr>
        </p:nvSpPr>
        <p:spPr>
          <a:xfrm>
            <a:off x="839793" y="1681164"/>
            <a:ext cx="5157787"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6285FA5-600B-6A47-BD0F-D00ADE30451C}"/>
              </a:ext>
            </a:extLst>
          </p:cNvPr>
          <p:cNvSpPr>
            <a:spLocks noGrp="1"/>
          </p:cNvSpPr>
          <p:nvPr>
            <p:ph sz="half" idx="2"/>
          </p:nvPr>
        </p:nvSpPr>
        <p:spPr>
          <a:xfrm>
            <a:off x="839793" y="2505076"/>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B347B90-FFEA-C148-9FFE-4D3B19EA9F59}"/>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430C2A-0C61-6D4E-BD09-EDFC294764FF}"/>
              </a:ext>
            </a:extLst>
          </p:cNvPr>
          <p:cNvSpPr>
            <a:spLocks noGrp="1"/>
          </p:cNvSpPr>
          <p:nvPr>
            <p:ph sz="quarter" idx="4"/>
          </p:nvPr>
        </p:nvSpPr>
        <p:spPr>
          <a:xfrm>
            <a:off x="6172203" y="2505076"/>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20D247-4CB6-1C48-902B-AB5ECB1C50EB}"/>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8" name="Footer Placeholder 7">
            <a:extLst>
              <a:ext uri="{FF2B5EF4-FFF2-40B4-BE49-F238E27FC236}">
                <a16:creationId xmlns:a16="http://schemas.microsoft.com/office/drawing/2014/main" id="{E42BACC5-7980-374E-AE59-E18A5710B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74A3A7-5BF0-0549-A44C-C6A8AA9584B3}"/>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24105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C8D6-F711-0A48-9841-79F6C19C302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F606F8B-A989-164E-A3C0-CB975A510E7C}"/>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4" name="Footer Placeholder 3">
            <a:extLst>
              <a:ext uri="{FF2B5EF4-FFF2-40B4-BE49-F238E27FC236}">
                <a16:creationId xmlns:a16="http://schemas.microsoft.com/office/drawing/2014/main" id="{0BA742CB-9B1F-D744-AD40-D5D7A5EF9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A5DCE-2211-6641-BE44-6D9B7EBCD908}"/>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4564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6FB135-F267-7A48-B7B7-B2D904B193B4}"/>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3" name="Footer Placeholder 2">
            <a:extLst>
              <a:ext uri="{FF2B5EF4-FFF2-40B4-BE49-F238E27FC236}">
                <a16:creationId xmlns:a16="http://schemas.microsoft.com/office/drawing/2014/main" id="{18BD8428-C2C5-324B-9853-5AF74B012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FAE4F-8F2A-9A46-9A5F-74C7ED0BB1B4}"/>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51049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A2A8-6226-C046-9A59-19F79BD6278D}"/>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F84E8A7-A649-2143-9538-984E2EBB7803}"/>
              </a:ext>
            </a:extLst>
          </p:cNvPr>
          <p:cNvSpPr>
            <a:spLocks noGrp="1"/>
          </p:cNvSpPr>
          <p:nvPr>
            <p:ph idx="1"/>
          </p:nvPr>
        </p:nvSpPr>
        <p:spPr>
          <a:xfrm>
            <a:off x="5183192"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321ABE4-2960-644D-91CA-DE84BA7F215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12377719-5028-B24D-A991-25C6BAAEF196}"/>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88974726-71C7-0A4B-869C-D605F534B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AC076-8D5C-C449-9E37-250310BC6B1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1567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386F-54FE-DF46-900B-51ED2531EE2E}"/>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5789377-B39F-C541-A049-4E2A00F4711B}"/>
              </a:ext>
            </a:extLst>
          </p:cNvPr>
          <p:cNvSpPr>
            <a:spLocks noGrp="1"/>
          </p:cNvSpPr>
          <p:nvPr>
            <p:ph type="pic" idx="1"/>
          </p:nvPr>
        </p:nvSpPr>
        <p:spPr>
          <a:xfrm>
            <a:off x="5183192" y="987428"/>
            <a:ext cx="6172201" cy="4873625"/>
          </a:xfrm>
        </p:spPr>
        <p:txBody>
          <a:bodyPr/>
          <a:lstStyle>
            <a:lvl1pPr marL="0" indent="0">
              <a:buNone/>
              <a:defRPr sz="3200"/>
            </a:lvl1pPr>
            <a:lvl2pPr marL="457193" indent="0">
              <a:buNone/>
              <a:defRPr sz="2800"/>
            </a:lvl2pPr>
            <a:lvl3pPr marL="914383" indent="0">
              <a:buNone/>
              <a:defRPr sz="2400"/>
            </a:lvl3pPr>
            <a:lvl4pPr marL="1371578" indent="0">
              <a:buNone/>
              <a:defRPr sz="2000"/>
            </a:lvl4pPr>
            <a:lvl5pPr marL="1828770" indent="0">
              <a:buNone/>
              <a:defRPr sz="2000"/>
            </a:lvl5pPr>
            <a:lvl6pPr marL="2285961" indent="0">
              <a:buNone/>
              <a:defRPr sz="2000"/>
            </a:lvl6pPr>
            <a:lvl7pPr marL="2743154" indent="0">
              <a:buNone/>
              <a:defRPr sz="2000"/>
            </a:lvl7pPr>
            <a:lvl8pPr marL="3200346" indent="0">
              <a:buNone/>
              <a:defRPr sz="2000"/>
            </a:lvl8pPr>
            <a:lvl9pPr marL="3657539" indent="0">
              <a:buNone/>
              <a:defRPr sz="2000"/>
            </a:lvl9pPr>
          </a:lstStyle>
          <a:p>
            <a:endParaRPr lang="en-US"/>
          </a:p>
        </p:txBody>
      </p:sp>
      <p:sp>
        <p:nvSpPr>
          <p:cNvPr id="4" name="Text Placeholder 3">
            <a:extLst>
              <a:ext uri="{FF2B5EF4-FFF2-40B4-BE49-F238E27FC236}">
                <a16:creationId xmlns:a16="http://schemas.microsoft.com/office/drawing/2014/main" id="{15911F67-FDBB-4148-83E0-665E54FD7F0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3B759A7E-D80C-9D4D-88FB-6AE5D3F8212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02D3308C-F207-3443-8223-DF46F8238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C4E06-53BF-D745-BE32-4E1C0D5FA5E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97402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755B6-0CA0-F045-8BBF-DEAF092D1072}"/>
              </a:ext>
            </a:extLst>
          </p:cNvPr>
          <p:cNvSpPr>
            <a:spLocks noGrp="1"/>
          </p:cNvSpPr>
          <p:nvPr>
            <p:ph type="title"/>
          </p:nvPr>
        </p:nvSpPr>
        <p:spPr>
          <a:xfrm>
            <a:off x="838205" y="365128"/>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89E5781-564B-D24D-94BD-C788FB5A280A}"/>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6A9DAC-84DC-AF49-92C8-6E08EAE03AE4}"/>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DF8BE4E3-95C2-144B-B9D5-0758C8B8D90E}"/>
              </a:ext>
            </a:extLst>
          </p:cNvPr>
          <p:cNvSpPr>
            <a:spLocks noGrp="1"/>
          </p:cNvSpPr>
          <p:nvPr>
            <p:ph type="ftr" sz="quarter" idx="3"/>
          </p:nvPr>
        </p:nvSpPr>
        <p:spPr>
          <a:xfrm>
            <a:off x="4038605"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BC94FC-6AA8-A048-B035-D6C9B373C11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00F4D-EB63-4A49-8DA3-5E7EBDD3A3D8}" type="slidenum">
              <a:rPr lang="en-US" smtClean="0"/>
              <a:t>‹#›</a:t>
            </a:fld>
            <a:endParaRPr lang="en-US"/>
          </a:p>
        </p:txBody>
      </p:sp>
    </p:spTree>
    <p:extLst>
      <p:ext uri="{BB962C8B-B14F-4D97-AF65-F5344CB8AC3E}">
        <p14:creationId xmlns:p14="http://schemas.microsoft.com/office/powerpoint/2010/main" val="163337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8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88" indent="-228597" algn="l" defTabSz="91438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0" indent="-228597" algn="l" defTabSz="91438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73"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66"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58"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51"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42"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34"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83" rtl="0" eaLnBrk="1" latinLnBrk="0" hangingPunct="1">
        <a:defRPr sz="1801" kern="1200">
          <a:solidFill>
            <a:schemeClr val="tx1"/>
          </a:solidFill>
          <a:latin typeface="+mn-lt"/>
          <a:ea typeface="+mn-ea"/>
          <a:cs typeface="+mn-cs"/>
        </a:defRPr>
      </a:lvl1pPr>
      <a:lvl2pPr marL="457193" algn="l" defTabSz="914383" rtl="0" eaLnBrk="1" latinLnBrk="0" hangingPunct="1">
        <a:defRPr sz="1801" kern="1200">
          <a:solidFill>
            <a:schemeClr val="tx1"/>
          </a:solidFill>
          <a:latin typeface="+mn-lt"/>
          <a:ea typeface="+mn-ea"/>
          <a:cs typeface="+mn-cs"/>
        </a:defRPr>
      </a:lvl2pPr>
      <a:lvl3pPr marL="914383" algn="l" defTabSz="914383" rtl="0" eaLnBrk="1" latinLnBrk="0" hangingPunct="1">
        <a:defRPr sz="1801" kern="1200">
          <a:solidFill>
            <a:schemeClr val="tx1"/>
          </a:solidFill>
          <a:latin typeface="+mn-lt"/>
          <a:ea typeface="+mn-ea"/>
          <a:cs typeface="+mn-cs"/>
        </a:defRPr>
      </a:lvl3pPr>
      <a:lvl4pPr marL="1371578" algn="l" defTabSz="914383" rtl="0" eaLnBrk="1" latinLnBrk="0" hangingPunct="1">
        <a:defRPr sz="1801" kern="1200">
          <a:solidFill>
            <a:schemeClr val="tx1"/>
          </a:solidFill>
          <a:latin typeface="+mn-lt"/>
          <a:ea typeface="+mn-ea"/>
          <a:cs typeface="+mn-cs"/>
        </a:defRPr>
      </a:lvl4pPr>
      <a:lvl5pPr marL="1828770" algn="l" defTabSz="914383" rtl="0" eaLnBrk="1" latinLnBrk="0" hangingPunct="1">
        <a:defRPr sz="1801" kern="1200">
          <a:solidFill>
            <a:schemeClr val="tx1"/>
          </a:solidFill>
          <a:latin typeface="+mn-lt"/>
          <a:ea typeface="+mn-ea"/>
          <a:cs typeface="+mn-cs"/>
        </a:defRPr>
      </a:lvl5pPr>
      <a:lvl6pPr marL="2285961" algn="l" defTabSz="914383" rtl="0" eaLnBrk="1" latinLnBrk="0" hangingPunct="1">
        <a:defRPr sz="1801" kern="1200">
          <a:solidFill>
            <a:schemeClr val="tx1"/>
          </a:solidFill>
          <a:latin typeface="+mn-lt"/>
          <a:ea typeface="+mn-ea"/>
          <a:cs typeface="+mn-cs"/>
        </a:defRPr>
      </a:lvl6pPr>
      <a:lvl7pPr marL="2743154" algn="l" defTabSz="914383" rtl="0" eaLnBrk="1" latinLnBrk="0" hangingPunct="1">
        <a:defRPr sz="1801" kern="1200">
          <a:solidFill>
            <a:schemeClr val="tx1"/>
          </a:solidFill>
          <a:latin typeface="+mn-lt"/>
          <a:ea typeface="+mn-ea"/>
          <a:cs typeface="+mn-cs"/>
        </a:defRPr>
      </a:lvl7pPr>
      <a:lvl8pPr marL="3200346" algn="l" defTabSz="914383" rtl="0" eaLnBrk="1" latinLnBrk="0" hangingPunct="1">
        <a:defRPr sz="1801" kern="1200">
          <a:solidFill>
            <a:schemeClr val="tx1"/>
          </a:solidFill>
          <a:latin typeface="+mn-lt"/>
          <a:ea typeface="+mn-ea"/>
          <a:cs typeface="+mn-cs"/>
        </a:defRPr>
      </a:lvl8pPr>
      <a:lvl9pPr marL="3657539" algn="l" defTabSz="91438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edfieldet.org.uk/wp-content/uploads/2022/02/ETAT-SEND-and-Inclusion-policy-final-202113.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psea.org.uk/pages/category/education-health-and-care-pla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hyperlink" Target="https://www.mulberryparket.org.uk/wp-content/uploads/2022/02/Laura-Bazell-Exec-Senco-Staff-Profile.pd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speechandlanguage.info/infant" TargetMode="External"/><Relationship Id="rId3" Type="http://schemas.openxmlformats.org/officeDocument/2006/relationships/hyperlink" Target="https://www.gl-assessment.co.uk/assessments/products/sandwell-early-numeracy-test/" TargetMode="External"/><Relationship Id="rId7" Type="http://schemas.openxmlformats.org/officeDocument/2006/relationships/hyperlink" Target="https://www.thriveapproach.com/"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628842/Y1_Phonics_assessment_framework_PDFA_V3.pdf" TargetMode="External"/><Relationship Id="rId5" Type="http://schemas.openxmlformats.org/officeDocument/2006/relationships/hyperlink" Target="https://www.twinkl.co.uk/teaching-wiki/common-exception-word" TargetMode="External"/><Relationship Id="rId4" Type="http://schemas.openxmlformats.org/officeDocument/2006/relationships/hyperlink" Target="https://shop.scholastic.co.uk/series/1080" TargetMode="Externa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39.xml"/><Relationship Id="rId18" Type="http://schemas.openxmlformats.org/officeDocument/2006/relationships/slide" Target="slide26.xml"/><Relationship Id="rId3" Type="http://schemas.openxmlformats.org/officeDocument/2006/relationships/slide" Target="slide29.xml"/><Relationship Id="rId21" Type="http://schemas.openxmlformats.org/officeDocument/2006/relationships/slide" Target="slide49.xml"/><Relationship Id="rId7" Type="http://schemas.openxmlformats.org/officeDocument/2006/relationships/slide" Target="slide33.xml"/><Relationship Id="rId12" Type="http://schemas.openxmlformats.org/officeDocument/2006/relationships/slide" Target="slide18.xml"/><Relationship Id="rId17" Type="http://schemas.openxmlformats.org/officeDocument/2006/relationships/slide" Target="slide45.xml"/><Relationship Id="rId2" Type="http://schemas.openxmlformats.org/officeDocument/2006/relationships/slide" Target="slide3.xml"/><Relationship Id="rId16" Type="http://schemas.openxmlformats.org/officeDocument/2006/relationships/slide" Target="slide23.xml"/><Relationship Id="rId20"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37.xml"/><Relationship Id="rId5" Type="http://schemas.openxmlformats.org/officeDocument/2006/relationships/slide" Target="slide31.xml"/><Relationship Id="rId15" Type="http://schemas.openxmlformats.org/officeDocument/2006/relationships/slide" Target="slide43.xml"/><Relationship Id="rId10" Type="http://schemas.openxmlformats.org/officeDocument/2006/relationships/slide" Target="slide16.xml"/><Relationship Id="rId19" Type="http://schemas.openxmlformats.org/officeDocument/2006/relationships/slide" Target="slide47.xml"/><Relationship Id="rId4" Type="http://schemas.openxmlformats.org/officeDocument/2006/relationships/slide" Target="slide6.xml"/><Relationship Id="rId9" Type="http://schemas.openxmlformats.org/officeDocument/2006/relationships/slide" Target="slide35.xml"/><Relationship Id="rId14" Type="http://schemas.openxmlformats.org/officeDocument/2006/relationships/slide" Target="slide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psea.org.uk/pages/category/education-health-and-care-plans"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mulberryparket.org.uk/wp-content/uploads/2022/02/Laura-Bazell-Exec-Senco-Staff-Profile.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2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youtube.com/watch?v=hiiEeMN7vbQ" TargetMode="External"/><Relationship Id="rId5" Type="http://schemas.openxmlformats.org/officeDocument/2006/relationships/hyperlink" Target="https://www.socialthinking.com/" TargetMode="External"/><Relationship Id="rId4" Type="http://schemas.openxmlformats.org/officeDocument/2006/relationships/hyperlink" Target="https://www.zonesofregulation.com/index.html" TargetMode="External"/></Relationships>
</file>

<file path=ppt/slides/_rels/slide4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redfieldet.org.uk/wp-content/uploads/2021/10/ETAT0010_21.1_Complaints-Procedure-Approved-14.10.2152.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beta.bathnes.gov.uk/get-help-children-or-young-people-additional-needs-send"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spsbathnes.org.uk/" TargetMode="External"/><Relationship Id="rId7" Type="http://schemas.openxmlformats.org/officeDocument/2006/relationships/image" Target="../media/image4.png"/><Relationship Id="rId2" Type="http://schemas.openxmlformats.org/officeDocument/2006/relationships/hyperlink" Target="mailto:send_partnershipservice@bathnes.gov.uk" TargetMode="External"/><Relationship Id="rId1" Type="http://schemas.openxmlformats.org/officeDocument/2006/relationships/slideLayout" Target="../slideLayouts/slideLayout2.xml"/><Relationship Id="rId6" Type="http://schemas.openxmlformats.org/officeDocument/2006/relationships/hyperlink" Target="https://livewell.bathnes.gov.uk/special-educational-need-or-disability-send/information-advice-and-support" TargetMode="External"/><Relationship Id="rId5" Type="http://schemas.openxmlformats.org/officeDocument/2006/relationships/hyperlink" Target="http://www.contact.org.uk/" TargetMode="External"/><Relationship Id="rId4" Type="http://schemas.openxmlformats.org/officeDocument/2006/relationships/hyperlink" Target="mailto:helpline@contact.org.uk" TargetMode="External"/></Relationships>
</file>

<file path=ppt/slides/_rels/slide4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assets.publishing.service.gov.uk/government/uploads/system/uploads/attachment_data/file/398815/SEND_Code_of_Practice_January_201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41958" y="719101"/>
            <a:ext cx="9453626" cy="389103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5950" dirty="0">
              <a:solidFill>
                <a:srgbClr val="002060"/>
              </a:solidFill>
              <a:cs typeface="Calibri"/>
            </a:endParaRPr>
          </a:p>
          <a:p>
            <a:pPr algn="ctr"/>
            <a:endParaRPr lang="en-US" sz="5950" dirty="0">
              <a:solidFill>
                <a:srgbClr val="002060"/>
              </a:solidFill>
              <a:cs typeface="Calibri"/>
            </a:endParaRPr>
          </a:p>
          <a:p>
            <a:pPr algn="ctr"/>
            <a:endParaRPr lang="en-US" sz="5950" dirty="0">
              <a:solidFill>
                <a:srgbClr val="002060"/>
              </a:solidFill>
              <a:cs typeface="Calibri"/>
            </a:endParaRPr>
          </a:p>
          <a:p>
            <a:pPr algn="ctr"/>
            <a:r>
              <a:rPr lang="en-US" sz="5950" dirty="0">
                <a:solidFill>
                  <a:srgbClr val="002060"/>
                </a:solidFill>
                <a:cs typeface="Calibri"/>
              </a:rPr>
              <a:t>SEND information report</a:t>
            </a:r>
          </a:p>
          <a:p>
            <a:pPr algn="ctr"/>
            <a:endParaRPr lang="en-US" sz="3000" dirty="0">
              <a:solidFill>
                <a:srgbClr val="002060"/>
              </a:solidFill>
              <a:cs typeface="Calibri"/>
            </a:endParaRPr>
          </a:p>
          <a:p>
            <a:pPr algn="ctr"/>
            <a:endParaRPr lang="en-US" sz="5950" dirty="0">
              <a:solidFill>
                <a:srgbClr val="002060"/>
              </a:solidFill>
              <a:cs typeface="Calibri"/>
            </a:endParaRPr>
          </a:p>
        </p:txBody>
      </p:sp>
      <p:pic>
        <p:nvPicPr>
          <p:cNvPr id="3" name="Picture 2">
            <a:extLst>
              <a:ext uri="{FF2B5EF4-FFF2-40B4-BE49-F238E27FC236}">
                <a16:creationId xmlns:a16="http://schemas.microsoft.com/office/drawing/2014/main" id="{824B2E65-74D5-FC46-9823-1A1134133A7D}"/>
              </a:ext>
            </a:extLst>
          </p:cNvPr>
          <p:cNvPicPr>
            <a:picLocks noChangeAspect="1"/>
          </p:cNvPicPr>
          <p:nvPr/>
        </p:nvPicPr>
        <p:blipFill>
          <a:blip r:embed="rId2"/>
          <a:stretch>
            <a:fillRect/>
          </a:stretch>
        </p:blipFill>
        <p:spPr>
          <a:xfrm>
            <a:off x="2573188" y="976276"/>
            <a:ext cx="7045622" cy="1209012"/>
          </a:xfrm>
          <a:prstGeom prst="rect">
            <a:avLst/>
          </a:prstGeom>
        </p:spPr>
      </p:pic>
      <p:sp>
        <p:nvSpPr>
          <p:cNvPr id="5" name="TextBox 4">
            <a:extLst>
              <a:ext uri="{FF2B5EF4-FFF2-40B4-BE49-F238E27FC236}">
                <a16:creationId xmlns:a16="http://schemas.microsoft.com/office/drawing/2014/main" id="{9B129B16-DA0F-D5D5-ABEB-69930021FE36}"/>
              </a:ext>
            </a:extLst>
          </p:cNvPr>
          <p:cNvSpPr txBox="1"/>
          <p:nvPr/>
        </p:nvSpPr>
        <p:spPr>
          <a:xfrm>
            <a:off x="1859947" y="5092773"/>
            <a:ext cx="8472105"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002060"/>
                </a:solidFill>
              </a:rPr>
              <a:t>Please read alongside our ETAT SEND and Inclusion policy found </a:t>
            </a:r>
            <a:r>
              <a:rPr lang="en-US" sz="2800" dirty="0">
                <a:solidFill>
                  <a:srgbClr val="002060"/>
                </a:solidFill>
                <a:hlinkClick r:id="rId3"/>
              </a:rPr>
              <a:t>here. </a:t>
            </a:r>
            <a:r>
              <a:rPr lang="en-US" sz="2800" dirty="0">
                <a:solidFill>
                  <a:srgbClr val="002060"/>
                </a:solidFill>
              </a:rPr>
              <a:t>For key definitions relating to SEND please see appendix</a:t>
            </a:r>
          </a:p>
        </p:txBody>
      </p:sp>
    </p:spTree>
    <p:extLst>
      <p:ext uri="{BB962C8B-B14F-4D97-AF65-F5344CB8AC3E}">
        <p14:creationId xmlns:p14="http://schemas.microsoft.com/office/powerpoint/2010/main" val="415638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361627" y="819311"/>
            <a:ext cx="11468745" cy="5324535"/>
          </a:xfrm>
          <a:prstGeom prst="rect">
            <a:avLst/>
          </a:prstGeom>
          <a:solidFill>
            <a:schemeClr val="accent6">
              <a:lumMod val="20000"/>
              <a:lumOff val="80000"/>
            </a:schemeClr>
          </a:solidFill>
          <a:ln w="22225">
            <a:solidFill>
              <a:srgbClr val="002060"/>
            </a:solidFill>
          </a:ln>
        </p:spPr>
        <p:txBody>
          <a:bodyPr wrap="square" rtlCol="0">
            <a:spAutoFit/>
          </a:bodyPr>
          <a:lstStyle/>
          <a:p>
            <a:r>
              <a:rPr lang="en-US" sz="2800" b="1"/>
              <a:t>Step three: </a:t>
            </a:r>
            <a:r>
              <a:rPr lang="en-US" sz="2800" b="1" u="sng"/>
              <a:t>review</a:t>
            </a:r>
          </a:p>
          <a:p>
            <a:r>
              <a:rPr lang="en-US" sz="2400"/>
              <a:t>3a) Pupil </a:t>
            </a:r>
            <a:r>
              <a:rPr lang="en-US" sz="2400" b="1"/>
              <a:t>fails to make expected progress </a:t>
            </a:r>
            <a:r>
              <a:rPr lang="en-US" sz="2400"/>
              <a:t>despite high quality teaching targeted at their</a:t>
            </a:r>
          </a:p>
          <a:p>
            <a:r>
              <a:rPr lang="en-US" sz="2400"/>
              <a:t>areas of weakness </a:t>
            </a:r>
            <a:r>
              <a:rPr lang="en-US" sz="2400">
                <a:sym typeface="Wingdings" pitchFamily="2" charset="2"/>
              </a:rPr>
              <a:t> The class teacher and the SENCo in collaboration with the child/parents use the SEN toolkits to assess whether the child has a “learning difficulty or disability which calls for special educational provision to be made for them”</a:t>
            </a:r>
          </a:p>
          <a:p>
            <a:r>
              <a:rPr lang="en-US" sz="2400">
                <a:sym typeface="Wingdings" pitchFamily="2" charset="2"/>
              </a:rPr>
              <a:t>Other potential causes for lack of progress are explored e.g. pastoral concerns, EAL. </a:t>
            </a:r>
          </a:p>
          <a:p>
            <a:r>
              <a:rPr lang="en-US" sz="2400">
                <a:sym typeface="Wingdings" pitchFamily="2" charset="2"/>
              </a:rPr>
              <a:t>If a Special Educational Need is identified, the child is added to the SEND Register as ”SEND support”. A decision may also be made to place the child as “Investigating” if further investigation is required. </a:t>
            </a:r>
          </a:p>
          <a:p>
            <a:endParaRPr lang="en-US" sz="2400">
              <a:sym typeface="Wingdings" pitchFamily="2" charset="2"/>
            </a:endParaRPr>
          </a:p>
          <a:p>
            <a:r>
              <a:rPr lang="en-US" sz="2400">
                <a:sym typeface="Wingdings" pitchFamily="2" charset="2"/>
              </a:rPr>
              <a:t>3b) Pupils </a:t>
            </a:r>
            <a:r>
              <a:rPr lang="en-US" sz="2400" b="1">
                <a:sym typeface="Wingdings" pitchFamily="2" charset="2"/>
              </a:rPr>
              <a:t>makes expected progress </a:t>
            </a:r>
            <a:r>
              <a:rPr lang="en-US" sz="2400">
                <a:sym typeface="Wingdings" pitchFamily="2" charset="2"/>
              </a:rPr>
              <a:t> </a:t>
            </a:r>
          </a:p>
          <a:p>
            <a:pPr marL="342900" indent="-342900">
              <a:buFontTx/>
              <a:buChar char="-"/>
            </a:pPr>
            <a:r>
              <a:rPr lang="en-US" sz="2400">
                <a:sym typeface="Wingdings" pitchFamily="2" charset="2"/>
              </a:rPr>
              <a:t>If the progress appears to be dependent on support that is “additional to” and/or “different from” the mainstream offer – see step 3a) </a:t>
            </a:r>
          </a:p>
          <a:p>
            <a:pPr marL="342900" indent="-342900">
              <a:buFontTx/>
              <a:buChar char="-"/>
            </a:pPr>
            <a:r>
              <a:rPr lang="en-US" sz="2400">
                <a:sym typeface="Wingdings" pitchFamily="2" charset="2"/>
              </a:rPr>
              <a:t>If all gaps in learning have now been closed, no further action is required. </a:t>
            </a:r>
          </a:p>
        </p:txBody>
      </p:sp>
    </p:spTree>
    <p:extLst>
      <p:ext uri="{BB962C8B-B14F-4D97-AF65-F5344CB8AC3E}">
        <p14:creationId xmlns:p14="http://schemas.microsoft.com/office/powerpoint/2010/main" val="300910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158338" y="56138"/>
            <a:ext cx="11942618" cy="6801862"/>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b="1"/>
              <a:t>Step four: Successive cycles of the graduated approach (SEND support) </a:t>
            </a:r>
            <a:endParaRPr lang="en-US" sz="2400">
              <a:sym typeface="Wingdings" pitchFamily="2" charset="2"/>
            </a:endParaRPr>
          </a:p>
          <a:p>
            <a:pPr marL="342900" indent="-342900">
              <a:buFont typeface="Arial" panose="020B0604020202020204" pitchFamily="34" charset="0"/>
              <a:buChar char="•"/>
            </a:pPr>
            <a:r>
              <a:rPr lang="en-US" sz="2400">
                <a:sym typeface="Wingdings" pitchFamily="2" charset="2"/>
              </a:rPr>
              <a:t>Planning and review meeting held by SENCo and class teacher with pupil, parents and other key professionals in order to:</a:t>
            </a:r>
          </a:p>
          <a:p>
            <a:pPr marL="342900" indent="-342900">
              <a:buFontTx/>
              <a:buChar char="-"/>
            </a:pPr>
            <a:r>
              <a:rPr lang="en-US" sz="2400">
                <a:sym typeface="Wingdings" pitchFamily="2" charset="2"/>
              </a:rPr>
              <a:t>Carry out a clear analysis of need and agree sought outcomes</a:t>
            </a:r>
          </a:p>
          <a:p>
            <a:pPr marL="342900" indent="-342900">
              <a:buFontTx/>
              <a:buChar char="-"/>
            </a:pPr>
            <a:r>
              <a:rPr lang="en-US" sz="2400">
                <a:sym typeface="Wingdings" pitchFamily="2" charset="2"/>
              </a:rPr>
              <a:t>Create a One Page Profile and provision map and, when there are specific targets to work towards*, an individual learning support plan to include identified strengths and target skills, next steps and agreed provision.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sym typeface="Wingdings" pitchFamily="2" charset="2"/>
              </a:rPr>
              <a:t>The type of plan will vary depending on the type of need.</a:t>
            </a:r>
            <a:endParaRPr lang="en-US" sz="2400">
              <a:sym typeface="Wingdings" pitchFamily="2" charset="2"/>
            </a:endParaRPr>
          </a:p>
          <a:p>
            <a:pPr marL="342900" indent="-342900">
              <a:buFont typeface="Arial" panose="020B0604020202020204" pitchFamily="34" charset="0"/>
              <a:buChar char="•"/>
            </a:pPr>
            <a:r>
              <a:rPr lang="en-US" sz="2400">
                <a:sym typeface="Wingdings" pitchFamily="2" charset="2"/>
              </a:rPr>
              <a:t>Provision continues to be reviewed and adapted on a termly basis using successive cycles of the graduated approach. This may include input from external professionals and specialist advice or assessments if strategies put in place by the school are not sufficient in meeting the child’s needs.</a:t>
            </a:r>
          </a:p>
          <a:p>
            <a:pPr marL="342900" indent="-342900">
              <a:buFont typeface="Arial" panose="020B0604020202020204" pitchFamily="34" charset="0"/>
              <a:buChar char="•"/>
            </a:pPr>
            <a:r>
              <a:rPr lang="en-US" sz="2400">
                <a:sym typeface="Wingdings" pitchFamily="2" charset="2"/>
              </a:rPr>
              <a:t>If the child requires support that extends beyond what can be provided using element 2 funding, a request for an </a:t>
            </a:r>
            <a:r>
              <a:rPr lang="en-US" sz="2400" b="1">
                <a:sym typeface="Wingdings" pitchFamily="2" charset="2"/>
              </a:rPr>
              <a:t>Education Health Care Plan </a:t>
            </a:r>
            <a:r>
              <a:rPr lang="en-US" sz="2400">
                <a:sym typeface="Wingdings" pitchFamily="2" charset="2"/>
              </a:rPr>
              <a:t>assessment should be considered in collaboration with the pupil and parents/</a:t>
            </a:r>
            <a:r>
              <a:rPr lang="en-US" sz="2400" err="1">
                <a:sym typeface="Wingdings" pitchFamily="2" charset="2"/>
              </a:rPr>
              <a:t>carers</a:t>
            </a:r>
            <a:r>
              <a:rPr lang="en-US" sz="2400">
                <a:sym typeface="Wingdings" pitchFamily="2" charset="2"/>
              </a:rPr>
              <a:t>. You can find more details about EHCP assessments </a:t>
            </a:r>
            <a:r>
              <a:rPr lang="en-US" sz="2400">
                <a:sym typeface="Wingdings" pitchFamily="2" charset="2"/>
                <a:hlinkClick r:id="rId3"/>
              </a:rPr>
              <a:t>here</a:t>
            </a:r>
            <a:r>
              <a:rPr lang="en-US" sz="2400">
                <a:sym typeface="Wingdings" pitchFamily="2" charset="2"/>
              </a:rPr>
              <a:t>. If granted, the child is recorded on the SEND register as </a:t>
            </a:r>
            <a:r>
              <a:rPr lang="en-US" sz="2400" b="1">
                <a:sym typeface="Wingdings" pitchFamily="2" charset="2"/>
              </a:rPr>
              <a:t>EHCP.</a:t>
            </a:r>
          </a:p>
          <a:p>
            <a:r>
              <a:rPr lang="en-US" sz="1400" b="1">
                <a:sym typeface="Wingdings" pitchFamily="2" charset="2"/>
              </a:rPr>
              <a:t>*In some cases, when the focus is on adaptations the school needs to make to the environment, a One Page Profile and provision map is sufficient</a:t>
            </a:r>
          </a:p>
          <a:p>
            <a:endParaRPr lang="en-US" sz="1400" b="1">
              <a:sym typeface="Wingdings" pitchFamily="2" charset="2"/>
            </a:endParaRPr>
          </a:p>
          <a:p>
            <a:r>
              <a:rPr lang="en-US" sz="2000" b="1">
                <a:sym typeface="Wingdings" pitchFamily="2" charset="2"/>
              </a:rPr>
              <a:t>Click here for a one-page summary of our identification and assessment procedures for SEN</a:t>
            </a:r>
          </a:p>
        </p:txBody>
      </p:sp>
    </p:spTree>
    <p:extLst>
      <p:ext uri="{BB962C8B-B14F-4D97-AF65-F5344CB8AC3E}">
        <p14:creationId xmlns:p14="http://schemas.microsoft.com/office/powerpoint/2010/main" val="234013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180187"/>
            <a:ext cx="9663454" cy="449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3. Who should I contact if I want to share information about an existing SEND need or I think my child has SEN?</a:t>
            </a:r>
          </a:p>
        </p:txBody>
      </p:sp>
      <p:sp>
        <p:nvSpPr>
          <p:cNvPr id="3" name="TextBox 2">
            <a:extLst>
              <a:ext uri="{FF2B5EF4-FFF2-40B4-BE49-F238E27FC236}">
                <a16:creationId xmlns:a16="http://schemas.microsoft.com/office/drawing/2014/main" id="{C630348A-F47D-6298-E16F-FD3EA341D89F}"/>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7647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E184C3E-DA09-C049-8B67-2DA2853FA59B}"/>
              </a:ext>
            </a:extLst>
          </p:cNvPr>
          <p:cNvSpPr txBox="1"/>
          <p:nvPr/>
        </p:nvSpPr>
        <p:spPr>
          <a:xfrm>
            <a:off x="8247159" y="192915"/>
            <a:ext cx="3831904" cy="646331"/>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600" dirty="0"/>
              <a:t>3. </a:t>
            </a:r>
            <a:r>
              <a:rPr lang="en-US" sz="2800" dirty="0"/>
              <a:t>Director of Inclusion</a:t>
            </a:r>
            <a:endParaRPr lang="en-US" sz="3600" dirty="0"/>
          </a:p>
        </p:txBody>
      </p:sp>
      <p:sp>
        <p:nvSpPr>
          <p:cNvPr id="11" name="TextBox 10">
            <a:extLst>
              <a:ext uri="{FF2B5EF4-FFF2-40B4-BE49-F238E27FC236}">
                <a16:creationId xmlns:a16="http://schemas.microsoft.com/office/drawing/2014/main" id="{39DE503D-6D47-5543-B13A-DE06C738A14E}"/>
              </a:ext>
            </a:extLst>
          </p:cNvPr>
          <p:cNvSpPr txBox="1"/>
          <p:nvPr/>
        </p:nvSpPr>
        <p:spPr>
          <a:xfrm>
            <a:off x="8297138" y="3429000"/>
            <a:ext cx="3755615" cy="286232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r>
              <a:rPr lang="en-US" sz="2000" dirty="0">
                <a:solidFill>
                  <a:srgbClr val="002060"/>
                </a:solidFill>
              </a:rPr>
              <a:t>Our Director </a:t>
            </a:r>
            <a:r>
              <a:rPr lang="en-US" sz="2000">
                <a:solidFill>
                  <a:srgbClr val="002060"/>
                </a:solidFill>
              </a:rPr>
              <a:t>of Inclusion </a:t>
            </a:r>
            <a:r>
              <a:rPr lang="en-US" sz="2000" b="1" dirty="0">
                <a:solidFill>
                  <a:srgbClr val="002060"/>
                </a:solidFill>
              </a:rPr>
              <a:t>Laura </a:t>
            </a:r>
            <a:r>
              <a:rPr lang="en-US" sz="2000" b="1" dirty="0" err="1">
                <a:solidFill>
                  <a:srgbClr val="002060"/>
                </a:solidFill>
              </a:rPr>
              <a:t>Bazell</a:t>
            </a:r>
            <a:r>
              <a:rPr lang="en-US" sz="2000" dirty="0">
                <a:solidFill>
                  <a:srgbClr val="002060"/>
                </a:solidFill>
              </a:rPr>
              <a:t> works alongside SENCos in each school to provide additional </a:t>
            </a:r>
          </a:p>
          <a:p>
            <a:r>
              <a:rPr lang="en-US" sz="2000" dirty="0">
                <a:solidFill>
                  <a:srgbClr val="002060"/>
                </a:solidFill>
              </a:rPr>
              <a:t>support and guidance and may participate in meetings to discuss the needs of your child. Click </a:t>
            </a:r>
            <a:r>
              <a:rPr lang="en-US" sz="2000" dirty="0">
                <a:solidFill>
                  <a:srgbClr val="002060"/>
                </a:solidFill>
                <a:hlinkClick r:id="rId2"/>
              </a:rPr>
              <a:t>here</a:t>
            </a:r>
            <a:r>
              <a:rPr lang="en-US" sz="2000" dirty="0">
                <a:solidFill>
                  <a:srgbClr val="002060"/>
                </a:solidFill>
              </a:rPr>
              <a:t> to find out more about Laura. </a:t>
            </a:r>
            <a:r>
              <a:rPr lang="en-US" sz="2000" b="1" dirty="0" err="1">
                <a:solidFill>
                  <a:srgbClr val="002060"/>
                </a:solidFill>
              </a:rPr>
              <a:t>directorofinclusion@educatetogether.org.uk</a:t>
            </a:r>
            <a:endParaRPr lang="en-US" sz="2000" b="1" dirty="0">
              <a:solidFill>
                <a:srgbClr val="002060"/>
              </a:solidFill>
            </a:endParaRPr>
          </a:p>
        </p:txBody>
      </p:sp>
      <p:sp>
        <p:nvSpPr>
          <p:cNvPr id="5" name="TextBox 4">
            <a:extLst>
              <a:ext uri="{FF2B5EF4-FFF2-40B4-BE49-F238E27FC236}">
                <a16:creationId xmlns:a16="http://schemas.microsoft.com/office/drawing/2014/main" id="{5849CF4E-D7F2-446D-8AA4-D1236C8021CC}"/>
              </a:ext>
            </a:extLst>
          </p:cNvPr>
          <p:cNvSpPr txBox="1"/>
          <p:nvPr/>
        </p:nvSpPr>
        <p:spPr>
          <a:xfrm>
            <a:off x="4810903" y="222427"/>
            <a:ext cx="1891968"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a:t>2. SENCo</a:t>
            </a:r>
          </a:p>
        </p:txBody>
      </p:sp>
      <p:sp>
        <p:nvSpPr>
          <p:cNvPr id="2" name="TextBox 1">
            <a:extLst>
              <a:ext uri="{FF2B5EF4-FFF2-40B4-BE49-F238E27FC236}">
                <a16:creationId xmlns:a16="http://schemas.microsoft.com/office/drawing/2014/main" id="{311FC237-4370-439A-81FE-23402F046598}"/>
              </a:ext>
            </a:extLst>
          </p:cNvPr>
          <p:cNvSpPr txBox="1"/>
          <p:nvPr/>
        </p:nvSpPr>
        <p:spPr>
          <a:xfrm>
            <a:off x="395412" y="217077"/>
            <a:ext cx="3115054"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a:t>1. Class teacher</a:t>
            </a:r>
          </a:p>
        </p:txBody>
      </p:sp>
      <p:sp>
        <p:nvSpPr>
          <p:cNvPr id="3" name="TextBox 2">
            <a:extLst>
              <a:ext uri="{FF2B5EF4-FFF2-40B4-BE49-F238E27FC236}">
                <a16:creationId xmlns:a16="http://schemas.microsoft.com/office/drawing/2014/main" id="{3BF4FE6F-7E70-41A9-9C6F-8ED86054AB1C}"/>
              </a:ext>
            </a:extLst>
          </p:cNvPr>
          <p:cNvSpPr txBox="1"/>
          <p:nvPr/>
        </p:nvSpPr>
        <p:spPr>
          <a:xfrm>
            <a:off x="395411" y="1139264"/>
            <a:ext cx="3238125" cy="5509200"/>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02060"/>
                </a:solidFill>
              </a:rPr>
              <a:t>Please contact your child’s </a:t>
            </a:r>
            <a:r>
              <a:rPr lang="en-US" sz="2200" b="1">
                <a:solidFill>
                  <a:srgbClr val="002060"/>
                </a:solidFill>
              </a:rPr>
              <a:t>class teacher</a:t>
            </a:r>
            <a:r>
              <a:rPr lang="en-US" sz="2200">
                <a:solidFill>
                  <a:srgbClr val="002060"/>
                </a:solidFill>
              </a:rPr>
              <a:t> first.</a:t>
            </a:r>
            <a:r>
              <a:rPr lang="en-US" sz="2200" b="1">
                <a:solidFill>
                  <a:srgbClr val="002060"/>
                </a:solidFill>
              </a:rPr>
              <a:t> </a:t>
            </a:r>
            <a:r>
              <a:rPr lang="en-US" sz="2200">
                <a:solidFill>
                  <a:srgbClr val="002060"/>
                </a:solidFill>
              </a:rPr>
              <a:t>They will discuss your concerns with you and agree on next steps to ensure your child receives the support they need.  </a:t>
            </a:r>
          </a:p>
          <a:p>
            <a:endParaRPr lang="en-US" sz="2200">
              <a:solidFill>
                <a:srgbClr val="002060"/>
              </a:solidFill>
            </a:endParaRPr>
          </a:p>
          <a:p>
            <a:r>
              <a:rPr lang="en-US" sz="2200">
                <a:solidFill>
                  <a:srgbClr val="002060"/>
                </a:solidFill>
              </a:rPr>
              <a:t>When appropriate, they will liaise with you, your child and the school SENCo to implement the graduated approach to SEND support as outlined in this report</a:t>
            </a:r>
          </a:p>
          <a:p>
            <a:endParaRPr lang="en-US" sz="2200">
              <a:cs typeface="Calibri"/>
            </a:endParaRPr>
          </a:p>
        </p:txBody>
      </p:sp>
      <p:sp>
        <p:nvSpPr>
          <p:cNvPr id="4" name="TextBox 3">
            <a:extLst>
              <a:ext uri="{FF2B5EF4-FFF2-40B4-BE49-F238E27FC236}">
                <a16:creationId xmlns:a16="http://schemas.microsoft.com/office/drawing/2014/main" id="{E57554EA-FFEC-40EF-B3E6-B8A02B49350F}"/>
              </a:ext>
            </a:extLst>
          </p:cNvPr>
          <p:cNvSpPr txBox="1"/>
          <p:nvPr/>
        </p:nvSpPr>
        <p:spPr>
          <a:xfrm>
            <a:off x="3948210" y="3421202"/>
            <a:ext cx="4034254" cy="3170099"/>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rgbClr val="002060"/>
                </a:solidFill>
                <a:ea typeface="+mn-lt"/>
                <a:cs typeface="+mn-lt"/>
              </a:rPr>
              <a:t>The SENDCo is Becky Ware. Her working days are Tuesday,</a:t>
            </a:r>
          </a:p>
          <a:p>
            <a:r>
              <a:rPr lang="en-US" sz="2000">
                <a:solidFill>
                  <a:srgbClr val="002060"/>
                </a:solidFill>
                <a:ea typeface="+mn-lt"/>
                <a:cs typeface="+mn-lt"/>
              </a:rPr>
              <a:t>Wednesday and Friday. See page 108 of the SEND code of practice (click </a:t>
            </a:r>
            <a:r>
              <a:rPr lang="en-US" sz="2000">
                <a:solidFill>
                  <a:srgbClr val="002060"/>
                </a:solidFill>
                <a:ea typeface="+mn-lt"/>
                <a:cs typeface="+mn-lt"/>
                <a:hlinkClick r:id="rId3">
                  <a:extLst>
                    <a:ext uri="{A12FA001-AC4F-418D-AE19-62706E023703}">
                      <ahyp:hlinkClr xmlns:ahyp="http://schemas.microsoft.com/office/drawing/2018/hyperlinkcolor" val="tx"/>
                    </a:ext>
                  </a:extLst>
                </a:hlinkClick>
              </a:rPr>
              <a:t>here</a:t>
            </a:r>
            <a:r>
              <a:rPr lang="en-US" sz="2000">
                <a:solidFill>
                  <a:srgbClr val="002060"/>
                </a:solidFill>
                <a:ea typeface="+mn-lt"/>
                <a:cs typeface="+mn-lt"/>
              </a:rPr>
              <a:t>) for a full description of the SENCo role.</a:t>
            </a:r>
            <a:r>
              <a:rPr lang="en-US" sz="2000">
                <a:solidFill>
                  <a:srgbClr val="002060"/>
                </a:solidFill>
              </a:rPr>
              <a:t> </a:t>
            </a:r>
            <a:r>
              <a:rPr lang="en-US" sz="2000">
                <a:solidFill>
                  <a:srgbClr val="002060"/>
                </a:solidFill>
                <a:ea typeface="+mn-lt"/>
                <a:cs typeface="+mn-lt"/>
              </a:rPr>
              <a:t>If you have any queries related to SEND provision you are invited to contact Becky at</a:t>
            </a:r>
            <a:r>
              <a:rPr lang="en-US" sz="2000">
                <a:solidFill>
                  <a:srgbClr val="002060"/>
                </a:solidFill>
              </a:rPr>
              <a:t> any point during the school year: </a:t>
            </a:r>
            <a:endParaRPr lang="en-US" sz="2000">
              <a:solidFill>
                <a:srgbClr val="002060"/>
              </a:solidFill>
              <a:cs typeface="Calibri"/>
            </a:endParaRPr>
          </a:p>
          <a:p>
            <a:r>
              <a:rPr lang="en-US" sz="2000" b="1" err="1">
                <a:solidFill>
                  <a:srgbClr val="002060"/>
                </a:solidFill>
                <a:ea typeface="+mn-lt"/>
                <a:cs typeface="+mn-lt"/>
              </a:rPr>
              <a:t>senco@somerdaleet.org.uk</a:t>
            </a:r>
            <a:endParaRPr lang="en-US">
              <a:solidFill>
                <a:srgbClr val="002060"/>
              </a:solidFill>
            </a:endParaRPr>
          </a:p>
        </p:txBody>
      </p:sp>
      <p:pic>
        <p:nvPicPr>
          <p:cNvPr id="6" name="Picture 5">
            <a:extLst>
              <a:ext uri="{FF2B5EF4-FFF2-40B4-BE49-F238E27FC236}">
                <a16:creationId xmlns:a16="http://schemas.microsoft.com/office/drawing/2014/main" id="{BD249F03-0B68-A395-37F0-6064C8E40DDA}"/>
              </a:ext>
            </a:extLst>
          </p:cNvPr>
          <p:cNvPicPr>
            <a:picLocks noChangeAspect="1"/>
          </p:cNvPicPr>
          <p:nvPr/>
        </p:nvPicPr>
        <p:blipFill>
          <a:blip r:embed="rId4"/>
          <a:stretch>
            <a:fillRect/>
          </a:stretch>
        </p:blipFill>
        <p:spPr>
          <a:xfrm>
            <a:off x="4742140" y="1086519"/>
            <a:ext cx="2127011" cy="2210834"/>
          </a:xfrm>
          <a:prstGeom prst="rect">
            <a:avLst/>
          </a:prstGeom>
        </p:spPr>
      </p:pic>
      <p:pic>
        <p:nvPicPr>
          <p:cNvPr id="7" name="Picture 6">
            <a:extLst>
              <a:ext uri="{FF2B5EF4-FFF2-40B4-BE49-F238E27FC236}">
                <a16:creationId xmlns:a16="http://schemas.microsoft.com/office/drawing/2014/main" id="{0C880787-2600-756B-248D-B4BEB4F70121}"/>
              </a:ext>
            </a:extLst>
          </p:cNvPr>
          <p:cNvPicPr>
            <a:picLocks noChangeAspect="1"/>
          </p:cNvPicPr>
          <p:nvPr/>
        </p:nvPicPr>
        <p:blipFill>
          <a:blip r:embed="rId5"/>
          <a:stretch>
            <a:fillRect/>
          </a:stretch>
        </p:blipFill>
        <p:spPr>
          <a:xfrm>
            <a:off x="9068050" y="962809"/>
            <a:ext cx="2253807" cy="2342627"/>
          </a:xfrm>
          <a:prstGeom prst="rect">
            <a:avLst/>
          </a:prstGeom>
        </p:spPr>
      </p:pic>
    </p:spTree>
    <p:extLst>
      <p:ext uri="{BB962C8B-B14F-4D97-AF65-F5344CB8AC3E}">
        <p14:creationId xmlns:p14="http://schemas.microsoft.com/office/powerpoint/2010/main" val="219648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28087" y="1877183"/>
            <a:ext cx="9663454" cy="328024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a:solidFill>
                  <a:srgbClr val="002060"/>
                </a:solidFill>
              </a:rPr>
              <a:t>4. What is your approach to meeting the needs of children with SEND? </a:t>
            </a:r>
            <a:endParaRPr lang="en-GB" sz="6000">
              <a:solidFill>
                <a:srgbClr val="002060"/>
              </a:solidFill>
              <a:cs typeface="Calibri"/>
            </a:endParaRPr>
          </a:p>
        </p:txBody>
      </p:sp>
      <p:sp>
        <p:nvSpPr>
          <p:cNvPr id="3" name="TextBox 2">
            <a:extLst>
              <a:ext uri="{FF2B5EF4-FFF2-40B4-BE49-F238E27FC236}">
                <a16:creationId xmlns:a16="http://schemas.microsoft.com/office/drawing/2014/main" id="{5017A109-575D-C748-9EBF-18ADB7DD30AD}"/>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2321096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88233" y="99897"/>
            <a:ext cx="6230075" cy="239064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a:ln>
                  <a:noFill/>
                </a:ln>
                <a:solidFill>
                  <a:srgbClr val="002060"/>
                </a:solidFill>
                <a:effectLst/>
                <a:uLnTx/>
                <a:uFillTx/>
                <a:latin typeface="Calibri" panose="020F0502020204030204"/>
                <a:ea typeface="+mn-ea"/>
                <a:cs typeface="+mn-cs"/>
              </a:rPr>
              <a:t>Successive cycles of the graduated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2060"/>
                </a:solidFill>
                <a:effectLst/>
                <a:uLnTx/>
                <a:uFillTx/>
                <a:latin typeface="Calibri" panose="020F0502020204030204"/>
                <a:ea typeface="+mn-lt"/>
                <a:cs typeface="Calibri" panose="020F0502020204030204"/>
              </a:rPr>
              <a:t>For children identified as having SEND, we continue to use </a:t>
            </a:r>
            <a:r>
              <a:rPr kumimoji="0" lang="en-GB" sz="1800" b="1" i="0" u="none" strike="noStrike" kern="1200" cap="none" spc="0" normalizeH="0" baseline="0" noProof="0">
                <a:ln>
                  <a:noFill/>
                </a:ln>
                <a:solidFill>
                  <a:srgbClr val="002060"/>
                </a:solidFill>
                <a:effectLst/>
                <a:uLnTx/>
                <a:uFillTx/>
                <a:latin typeface="Calibri" panose="020F0502020204030204"/>
                <a:ea typeface="+mn-lt"/>
                <a:cs typeface="Calibri" panose="020F0502020204030204"/>
              </a:rPr>
              <a:t>the graduated approach</a:t>
            </a:r>
            <a:r>
              <a:rPr kumimoji="0" lang="en-GB" sz="1800" b="0" i="0" u="none" strike="noStrike" kern="1200" cap="none" spc="0" normalizeH="0" baseline="0" noProof="0">
                <a:ln>
                  <a:noFill/>
                </a:ln>
                <a:solidFill>
                  <a:srgbClr val="002060"/>
                </a:solidFill>
                <a:effectLst/>
                <a:uLnTx/>
                <a:uFillTx/>
                <a:latin typeface="Calibri" panose="020F0502020204030204"/>
                <a:ea typeface="+mn-lt"/>
                <a:cs typeface="Calibri" panose="020F0502020204030204"/>
              </a:rPr>
              <a:t> to gain </a:t>
            </a:r>
            <a:r>
              <a:rPr kumimoji="0" lang="en-US" sz="1800" b="0" i="0" u="none" strike="noStrike" kern="1200" cap="none" spc="0" normalizeH="0" baseline="0" noProof="0">
                <a:ln>
                  <a:noFill/>
                </a:ln>
                <a:solidFill>
                  <a:srgbClr val="002060"/>
                </a:solidFill>
                <a:effectLst/>
                <a:uLnTx/>
                <a:uFillTx/>
                <a:latin typeface="Calibri" panose="020F0502020204030204"/>
                <a:ea typeface="+mn-lt"/>
                <a:cs typeface="Calibri" panose="020F0502020204030204"/>
              </a:rPr>
              <a:t>a greater understanding of the child's needs and what supports them to make progress, secure positive outcomes and feel happy and safe at school. We complete one cycle each long term (x3 per year) and key information is recorded using the documents described on this page. See following slides for more details… </a:t>
            </a:r>
            <a:endParaRPr kumimoji="0" lang="en-US" sz="1800" b="0" i="0" u="none" strike="noStrike" kern="1200" cap="none" spc="0" normalizeH="0" baseline="0" noProof="0">
              <a:ln>
                <a:noFill/>
              </a:ln>
              <a:solidFill>
                <a:srgbClr val="002060"/>
              </a:solidFill>
              <a:effectLst/>
              <a:uLnTx/>
              <a:uFillTx/>
              <a:latin typeface="Calibri" panose="020F0502020204030204"/>
              <a:ea typeface="+mn-ea"/>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545178" y="99897"/>
            <a:ext cx="5464063" cy="239064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Calibri"/>
              </a:rPr>
              <a:t>One Page Profiles (OPPs)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We work with all of the children on the SEND register, alongside their parents/</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Calibri"/>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and key staff members to create a One Page Profile. These profiles are available in the classroom to ensure easy access for all adults. For pupils who do not require individualised targets an OPP is all that is required. Other pupils also have the documents described below</a:t>
            </a:r>
          </a:p>
        </p:txBody>
      </p:sp>
      <p:sp>
        <p:nvSpPr>
          <p:cNvPr id="5" name="Rectangle 4">
            <a:extLst>
              <a:ext uri="{FF2B5EF4-FFF2-40B4-BE49-F238E27FC236}">
                <a16:creationId xmlns:a16="http://schemas.microsoft.com/office/drawing/2014/main" id="{94194D7D-8AFC-5144-9A65-881ABF47AFA5}"/>
              </a:ext>
            </a:extLst>
          </p:cNvPr>
          <p:cNvSpPr/>
          <p:nvPr/>
        </p:nvSpPr>
        <p:spPr>
          <a:xfrm>
            <a:off x="2935705" y="3664508"/>
            <a:ext cx="9073536" cy="30935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a:ln>
                  <a:noFill/>
                </a:ln>
                <a:solidFill>
                  <a:srgbClr val="002060"/>
                </a:solidFill>
                <a:effectLst/>
                <a:uLnTx/>
                <a:uFillTx/>
                <a:latin typeface="Calibri" panose="020F0502020204030204"/>
                <a:ea typeface="+mn-ea"/>
                <a:cs typeface="+mn-cs"/>
              </a:rPr>
              <a:t>Individual learning plans (ILPs)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002060"/>
                </a:solidFill>
                <a:effectLst/>
                <a:uLnTx/>
                <a:uFillTx/>
                <a:latin typeface="Calibri" panose="020F0502020204030204"/>
                <a:ea typeface="+mn-ea"/>
                <a:cs typeface="+mn-cs"/>
              </a:rPr>
              <a:t>SEND support  </a:t>
            </a:r>
            <a:r>
              <a:rPr kumimoji="0" lang="en-US" sz="1700" b="0" i="0" u="none" strike="noStrike" kern="1200" cap="none" spc="0" normalizeH="0" baseline="0" noProof="0">
                <a:ln>
                  <a:noFill/>
                </a:ln>
                <a:solidFill>
                  <a:srgbClr val="002060"/>
                </a:solidFill>
                <a:effectLst/>
                <a:uLnTx/>
                <a:uFillTx/>
                <a:latin typeface="Calibri" panose="020F0502020204030204"/>
                <a:ea typeface="+mn-ea"/>
                <a:cs typeface="Calibri"/>
              </a:rPr>
              <a:t>For pupils requiring individual targets, we have </a:t>
            </a:r>
            <a:r>
              <a:rPr kumimoji="0" lang="en-US" sz="1700" b="1" i="0" u="none" strike="noStrike" kern="1200" cap="none" spc="0" normalizeH="0" baseline="0" noProof="0">
                <a:ln>
                  <a:noFill/>
                </a:ln>
                <a:solidFill>
                  <a:srgbClr val="002060"/>
                </a:solidFill>
                <a:effectLst/>
                <a:uLnTx/>
                <a:uFillTx/>
                <a:latin typeface="Calibri" panose="020F0502020204030204"/>
                <a:ea typeface="+mn-ea"/>
                <a:cs typeface="Calibri"/>
              </a:rPr>
              <a:t>individual learning plans. </a:t>
            </a:r>
            <a:r>
              <a:rPr kumimoji="0" lang="en-US" sz="1700" b="0" i="0" u="none" strike="noStrike" kern="1200" cap="none" spc="0" normalizeH="0" baseline="0" noProof="0">
                <a:ln>
                  <a:noFill/>
                </a:ln>
                <a:solidFill>
                  <a:srgbClr val="002060"/>
                </a:solidFill>
                <a:effectLst/>
                <a:uLnTx/>
                <a:uFillTx/>
                <a:latin typeface="Calibri" panose="020F0502020204030204"/>
                <a:ea typeface="+mn-ea"/>
                <a:cs typeface="Calibri"/>
              </a:rPr>
              <a:t>They are used as a record of termly assessment, planning, additional provision and reviews. These plans are updated each long term (x3 per year) with parents, pupils, the class teacher and, when relevant, the SENCO and external professionals. The type of plan varies from child to child depending on their specific areas for development or support.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002060"/>
                </a:solidFill>
                <a:effectLst/>
                <a:uLnTx/>
                <a:uFillTx/>
                <a:latin typeface="Calibri" panose="020F0502020204030204"/>
                <a:ea typeface="+mn-ea"/>
                <a:cs typeface="Calibri"/>
              </a:rPr>
              <a:t>EHCP  </a:t>
            </a:r>
            <a:r>
              <a:rPr kumimoji="0" lang="en-US" sz="1700" b="0" i="0" u="none" strike="noStrike" kern="1200" cap="none" spc="0" normalizeH="0" baseline="0" noProof="0">
                <a:ln>
                  <a:noFill/>
                </a:ln>
                <a:solidFill>
                  <a:srgbClr val="002060"/>
                </a:solidFill>
                <a:effectLst/>
                <a:uLnTx/>
                <a:uFillTx/>
                <a:latin typeface="Calibri" panose="020F0502020204030204"/>
                <a:ea typeface="+mn-ea"/>
                <a:cs typeface="Calibri"/>
              </a:rPr>
              <a:t>Each long term (x 3 per year), there is a learning plan meeting with parents, teachers, SENCO, pupil (when appropriate) and external professionals (when possible) to identify the next steps for each child in working towards their overall outcomes from section E of their EHCP.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002060"/>
                </a:solidFill>
                <a:effectLst/>
                <a:uLnTx/>
                <a:uFillTx/>
                <a:latin typeface="Calibri" panose="020F0502020204030204"/>
                <a:ea typeface="+mn-ea"/>
                <a:cs typeface="Calibri"/>
              </a:rPr>
              <a:t>Pupil voice: </a:t>
            </a:r>
            <a:r>
              <a:rPr kumimoji="0" lang="en-US" sz="1700" b="0" i="0" u="none" strike="noStrike" kern="1200" cap="none" spc="0" normalizeH="0" baseline="0" noProof="0">
                <a:ln>
                  <a:noFill/>
                </a:ln>
                <a:solidFill>
                  <a:srgbClr val="002060"/>
                </a:solidFill>
                <a:effectLst/>
                <a:uLnTx/>
                <a:uFillTx/>
                <a:latin typeface="Calibri" panose="020F0502020204030204"/>
                <a:ea typeface="+mn-ea"/>
                <a:cs typeface="Calibri"/>
              </a:rPr>
              <a:t>Whenever possible, pupils play a central role in setting their own targets and choosing how they will monitor their progress in order to encourage full ownership. </a:t>
            </a:r>
          </a:p>
        </p:txBody>
      </p:sp>
      <p:sp>
        <p:nvSpPr>
          <p:cNvPr id="7" name="Rectangle 6">
            <a:extLst>
              <a:ext uri="{FF2B5EF4-FFF2-40B4-BE49-F238E27FC236}">
                <a16:creationId xmlns:a16="http://schemas.microsoft.com/office/drawing/2014/main" id="{0EC6A35E-B670-5D45-8DB9-A303A5F89820}"/>
              </a:ext>
            </a:extLst>
          </p:cNvPr>
          <p:cNvSpPr/>
          <p:nvPr/>
        </p:nvSpPr>
        <p:spPr>
          <a:xfrm>
            <a:off x="88233" y="2619465"/>
            <a:ext cx="2751221" cy="413863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a:ln>
                  <a:noFill/>
                </a:ln>
                <a:solidFill>
                  <a:srgbClr val="002060"/>
                </a:solidFill>
                <a:effectLst/>
                <a:uLnTx/>
                <a:uFillTx/>
                <a:latin typeface="Calibri" panose="020F0502020204030204"/>
                <a:ea typeface="+mn-ea"/>
                <a:cs typeface="Calibri"/>
              </a:rPr>
              <a:t>Individual provision maps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a:ln>
                  <a:noFill/>
                </a:ln>
                <a:solidFill>
                  <a:srgbClr val="002060"/>
                </a:solidFill>
                <a:effectLst/>
                <a:uLnTx/>
                <a:uFillTx/>
                <a:latin typeface="Calibri" panose="020F0502020204030204"/>
                <a:ea typeface="+mn-ea"/>
                <a:cs typeface="Calibri"/>
              </a:rPr>
              <a:t>F</a:t>
            </a: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rPr>
              <a:t>or pupils at </a:t>
            </a:r>
            <a:r>
              <a:rPr kumimoji="0" lang="en-US" sz="1600" b="1" i="0" u="none" strike="noStrike" kern="1200" cap="none" spc="0" normalizeH="0" baseline="0" noProof="0">
                <a:ln>
                  <a:noFill/>
                </a:ln>
                <a:solidFill>
                  <a:srgbClr val="002060"/>
                </a:solidFill>
                <a:effectLst/>
                <a:uLnTx/>
                <a:uFillTx/>
                <a:latin typeface="Calibri" panose="020F0502020204030204"/>
                <a:ea typeface="+mn-ea"/>
                <a:cs typeface="Calibri"/>
              </a:rPr>
              <a:t>SEND support </a:t>
            </a: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rPr>
              <a:t>(see slide 8) a provision map is included on the back page of their OPP to identify which elements of our core offer (</a:t>
            </a: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hlinkClick r:id="rId2" action="ppaction://hlinksldjump"/>
              </a:rPr>
              <a:t>slide 24</a:t>
            </a: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rPr>
              <a:t>) are of particular benefit. Any additional provision is recorded on their ILP. </a:t>
            </a:r>
            <a:endParaRPr kumimoji="0" lang="en-US" sz="400" b="0" i="0" u="none" strike="noStrike" kern="1200" cap="none" spc="0" normalizeH="0" baseline="0" noProof="0">
              <a:ln>
                <a:noFill/>
              </a:ln>
              <a:solidFill>
                <a:srgbClr val="002060"/>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rPr>
              <a:t>Pupils with </a:t>
            </a:r>
            <a:r>
              <a:rPr kumimoji="0" lang="en-US" sz="1600" b="1" i="0" u="none" strike="noStrike" kern="1200" cap="none" spc="0" normalizeH="0" baseline="0" noProof="0">
                <a:ln>
                  <a:noFill/>
                </a:ln>
                <a:solidFill>
                  <a:srgbClr val="002060"/>
                </a:solidFill>
                <a:effectLst/>
                <a:uLnTx/>
                <a:uFillTx/>
                <a:latin typeface="Calibri" panose="020F0502020204030204"/>
                <a:ea typeface="+mn-ea"/>
                <a:cs typeface="Calibri"/>
              </a:rPr>
              <a:t>EHCPs </a:t>
            </a:r>
            <a:r>
              <a:rPr kumimoji="0" lang="en-US" sz="1600" b="0" i="0" u="none" strike="noStrike" kern="1200" cap="none" spc="0" normalizeH="0" baseline="0" noProof="0">
                <a:ln>
                  <a:noFill/>
                </a:ln>
                <a:solidFill>
                  <a:srgbClr val="002060"/>
                </a:solidFill>
                <a:effectLst/>
                <a:uLnTx/>
                <a:uFillTx/>
                <a:latin typeface="Calibri" panose="020F0502020204030204"/>
                <a:ea typeface="+mn-ea"/>
                <a:cs typeface="Calibri"/>
              </a:rPr>
              <a:t>have a one-page summary of the provision outlined in their EHCP on the back of their OPP.</a:t>
            </a:r>
            <a:endParaRPr kumimoji="0" lang="en-US" sz="1800" b="1" i="0" u="none" strike="noStrike" kern="1200" cap="none" spc="0" normalizeH="0" baseline="0" noProof="0">
              <a:ln>
                <a:noFill/>
              </a:ln>
              <a:solidFill>
                <a:srgbClr val="002060"/>
              </a:solidFill>
              <a:effectLst/>
              <a:uLnTx/>
              <a:uFillTx/>
              <a:latin typeface="Calibri" panose="020F0502020204030204"/>
              <a:ea typeface="+mn-ea"/>
              <a:cs typeface="Calibri"/>
            </a:endParaRPr>
          </a:p>
        </p:txBody>
      </p:sp>
      <p:sp>
        <p:nvSpPr>
          <p:cNvPr id="3" name="TextBox 2">
            <a:extLst>
              <a:ext uri="{FF2B5EF4-FFF2-40B4-BE49-F238E27FC236}">
                <a16:creationId xmlns:a16="http://schemas.microsoft.com/office/drawing/2014/main" id="{3F123886-2FE7-43B4-8A07-79E3060A1912}"/>
              </a:ext>
            </a:extLst>
          </p:cNvPr>
          <p:cNvSpPr txBox="1"/>
          <p:nvPr/>
        </p:nvSpPr>
        <p:spPr>
          <a:xfrm>
            <a:off x="4328148" y="2638941"/>
            <a:ext cx="3980319" cy="877163"/>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Graduated approach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a:ln>
                  <a:noFill/>
                </a:ln>
                <a:solidFill>
                  <a:prstClr val="black"/>
                </a:solidFill>
                <a:effectLst/>
                <a:uLnTx/>
                <a:uFillTx/>
                <a:latin typeface="Calibri" panose="020F0502020204030204"/>
                <a:ea typeface="+mn-ea"/>
                <a:cs typeface="+mn-cs"/>
              </a:rPr>
              <a:t>assess, plan, do, review</a:t>
            </a:r>
            <a:endParaRPr kumimoji="0" lang="en-US" sz="19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p:txBody>
      </p:sp>
      <p:sp>
        <p:nvSpPr>
          <p:cNvPr id="6" name="Teardrop 5">
            <a:extLst>
              <a:ext uri="{FF2B5EF4-FFF2-40B4-BE49-F238E27FC236}">
                <a16:creationId xmlns:a16="http://schemas.microsoft.com/office/drawing/2014/main" id="{8AD40F50-FF4A-6441-837A-FE8E22BF76C1}"/>
              </a:ext>
            </a:extLst>
          </p:cNvPr>
          <p:cNvSpPr/>
          <p:nvPr/>
        </p:nvSpPr>
        <p:spPr>
          <a:xfrm>
            <a:off x="9192988" y="2619465"/>
            <a:ext cx="2529444" cy="88446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Pupil/parent voice must have central role</a:t>
            </a:r>
          </a:p>
        </p:txBody>
      </p:sp>
    </p:spTree>
    <p:extLst>
      <p:ext uri="{BB962C8B-B14F-4D97-AF65-F5344CB8AC3E}">
        <p14:creationId xmlns:p14="http://schemas.microsoft.com/office/powerpoint/2010/main" val="412817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644284" y="1863921"/>
            <a:ext cx="9663454" cy="431478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a:solidFill>
                  <a:srgbClr val="002060"/>
                </a:solidFill>
              </a:rPr>
              <a:t>4a. How do you use “assessment” to meet the needs of children with SEND?</a:t>
            </a:r>
          </a:p>
        </p:txBody>
      </p:sp>
      <p:sp>
        <p:nvSpPr>
          <p:cNvPr id="3" name="Teardrop 2">
            <a:extLst>
              <a:ext uri="{FF2B5EF4-FFF2-40B4-BE49-F238E27FC236}">
                <a16:creationId xmlns:a16="http://schemas.microsoft.com/office/drawing/2014/main" id="{39B8F028-FC1F-8D49-958F-CE1077E2B4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(Assess)</a:t>
            </a:r>
          </a:p>
        </p:txBody>
      </p:sp>
      <p:sp>
        <p:nvSpPr>
          <p:cNvPr id="4" name="TextBox 3">
            <a:extLst>
              <a:ext uri="{FF2B5EF4-FFF2-40B4-BE49-F238E27FC236}">
                <a16:creationId xmlns:a16="http://schemas.microsoft.com/office/drawing/2014/main" id="{5540A259-9650-C996-E73A-727076F652B3}"/>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2176383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995D4D-AC15-4246-8A1F-E743144267A8}"/>
              </a:ext>
            </a:extLst>
          </p:cNvPr>
          <p:cNvSpPr/>
          <p:nvPr/>
        </p:nvSpPr>
        <p:spPr>
          <a:xfrm>
            <a:off x="1" y="0"/>
            <a:ext cx="5878285" cy="1384995"/>
          </a:xfrm>
          <a:prstGeom prst="rect">
            <a:avLst/>
          </a:prstGeom>
        </p:spPr>
        <p:txBody>
          <a:bodyPr wrap="square">
            <a:spAutoFit/>
          </a:bodyPr>
          <a:lstStyle/>
          <a:p>
            <a:endParaRPr lang="en-US" sz="2800"/>
          </a:p>
          <a:p>
            <a:endParaRPr lang="en-US" sz="2800"/>
          </a:p>
          <a:p>
            <a:endParaRPr lang="en-US" sz="2800"/>
          </a:p>
        </p:txBody>
      </p:sp>
      <p:sp>
        <p:nvSpPr>
          <p:cNvPr id="2" name="Rectangle 1">
            <a:extLst>
              <a:ext uri="{FF2B5EF4-FFF2-40B4-BE49-F238E27FC236}">
                <a16:creationId xmlns:a16="http://schemas.microsoft.com/office/drawing/2014/main" id="{8678F21D-E61C-5A4D-BE89-7236AA365AB5}"/>
              </a:ext>
            </a:extLst>
          </p:cNvPr>
          <p:cNvSpPr/>
          <p:nvPr/>
        </p:nvSpPr>
        <p:spPr>
          <a:xfrm>
            <a:off x="190999" y="143623"/>
            <a:ext cx="6122717" cy="181588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US" sz="2000" b="1" u="sng"/>
              <a:t>Use of small step assessment tools</a:t>
            </a:r>
          </a:p>
          <a:p>
            <a:r>
              <a:rPr lang="en-US" sz="2200"/>
              <a:t>In addition to our whole school assessment approach (</a:t>
            </a:r>
            <a:r>
              <a:rPr lang="en-US" sz="2200">
                <a:hlinkClick r:id="rId2" action="ppaction://hlinksldjump"/>
              </a:rPr>
              <a:t>see slide 8</a:t>
            </a:r>
            <a:r>
              <a:rPr lang="en-US" sz="2200"/>
              <a:t>), when useful, we may use further small step assessment tools for children with SEND.</a:t>
            </a:r>
            <a:r>
              <a:rPr lang="en-US" sz="2200" b="1"/>
              <a:t> </a:t>
            </a:r>
            <a:r>
              <a:rPr lang="en-US" sz="2200"/>
              <a:t> </a:t>
            </a:r>
            <a:endParaRPr lang="en-US" sz="2200">
              <a:cs typeface="Calibri"/>
            </a:endParaRPr>
          </a:p>
        </p:txBody>
      </p:sp>
      <p:sp>
        <p:nvSpPr>
          <p:cNvPr id="9" name="Rectangle 8">
            <a:extLst>
              <a:ext uri="{FF2B5EF4-FFF2-40B4-BE49-F238E27FC236}">
                <a16:creationId xmlns:a16="http://schemas.microsoft.com/office/drawing/2014/main" id="{942076CE-F51B-CA48-A2DD-DA2C84BB3E74}"/>
              </a:ext>
            </a:extLst>
          </p:cNvPr>
          <p:cNvSpPr/>
          <p:nvPr/>
        </p:nvSpPr>
        <p:spPr>
          <a:xfrm>
            <a:off x="190999" y="2091852"/>
            <a:ext cx="6122717" cy="2431435"/>
          </a:xfrm>
          <a:prstGeom prst="rect">
            <a:avLst/>
          </a:prstGeom>
          <a:solidFill>
            <a:schemeClr val="accent6">
              <a:lumMod val="20000"/>
              <a:lumOff val="80000"/>
            </a:schemeClr>
          </a:solidFill>
          <a:ln>
            <a:solidFill>
              <a:schemeClr val="tx1"/>
            </a:solidFill>
          </a:ln>
        </p:spPr>
        <p:txBody>
          <a:bodyPr wrap="square">
            <a:spAutoFit/>
          </a:bodyPr>
          <a:lstStyle/>
          <a:p>
            <a:r>
              <a:rPr lang="en-US" sz="2000" b="1" u="sng"/>
              <a:t>What’s the process?</a:t>
            </a:r>
          </a:p>
          <a:p>
            <a:pPr marL="342900" indent="-342900">
              <a:buFont typeface="Arial" panose="020B0604020202020204" pitchFamily="34" charset="0"/>
              <a:buChar char="•"/>
            </a:pPr>
            <a:r>
              <a:rPr lang="en-US" sz="2200"/>
              <a:t>We carry out these assessments 3 times a year, just before we have SEND progress (ILP) meetings. </a:t>
            </a:r>
          </a:p>
          <a:p>
            <a:pPr marL="342900" indent="-342900">
              <a:buFont typeface="Arial" panose="020B0604020202020204" pitchFamily="34" charset="0"/>
              <a:buChar char="•"/>
            </a:pPr>
            <a:r>
              <a:rPr lang="en-US" sz="2200"/>
              <a:t>Results are recording on Individual learning plans and used to help everyone at the meeting review progress and agree on next steps. </a:t>
            </a:r>
          </a:p>
        </p:txBody>
      </p:sp>
      <p:sp>
        <p:nvSpPr>
          <p:cNvPr id="10" name="Rectangle 9">
            <a:extLst>
              <a:ext uri="{FF2B5EF4-FFF2-40B4-BE49-F238E27FC236}">
                <a16:creationId xmlns:a16="http://schemas.microsoft.com/office/drawing/2014/main" id="{98BDD91F-7750-F945-A292-1F80EF806E44}"/>
              </a:ext>
            </a:extLst>
          </p:cNvPr>
          <p:cNvSpPr/>
          <p:nvPr/>
        </p:nvSpPr>
        <p:spPr>
          <a:xfrm>
            <a:off x="190999" y="4627134"/>
            <a:ext cx="6122717" cy="2092881"/>
          </a:xfrm>
          <a:prstGeom prst="rect">
            <a:avLst/>
          </a:prstGeom>
          <a:solidFill>
            <a:schemeClr val="accent2">
              <a:lumMod val="20000"/>
              <a:lumOff val="80000"/>
            </a:schemeClr>
          </a:solidFill>
          <a:ln>
            <a:solidFill>
              <a:schemeClr val="tx1"/>
            </a:solidFill>
          </a:ln>
        </p:spPr>
        <p:txBody>
          <a:bodyPr wrap="square">
            <a:spAutoFit/>
          </a:bodyPr>
          <a:lstStyle/>
          <a:p>
            <a:r>
              <a:rPr lang="en-US" sz="2000" b="1" u="sng"/>
              <a:t>Why?</a:t>
            </a:r>
          </a:p>
          <a:p>
            <a:pPr marL="342900" indent="-342900">
              <a:buFont typeface="Arial" panose="020B0604020202020204" pitchFamily="34" charset="0"/>
              <a:buChar char="•"/>
            </a:pPr>
            <a:r>
              <a:rPr lang="en-US" sz="2200"/>
              <a:t>Use of these tools can help show small steps progress and build self-esteem</a:t>
            </a:r>
          </a:p>
          <a:p>
            <a:pPr marL="342900" indent="-342900">
              <a:buFont typeface="Arial" panose="020B0604020202020204" pitchFamily="34" charset="0"/>
              <a:buChar char="•"/>
            </a:pPr>
            <a:r>
              <a:rPr lang="en-US" sz="2200"/>
              <a:t>Progress measures enable us to gain a further understanding of a child’s needs and whether the provision we have in place is working. </a:t>
            </a:r>
          </a:p>
        </p:txBody>
      </p:sp>
      <p:sp>
        <p:nvSpPr>
          <p:cNvPr id="7" name="Rectangle 6">
            <a:extLst>
              <a:ext uri="{FF2B5EF4-FFF2-40B4-BE49-F238E27FC236}">
                <a16:creationId xmlns:a16="http://schemas.microsoft.com/office/drawing/2014/main" id="{E1E53C9F-C57D-FAD6-4FA9-AA69015B300E}"/>
              </a:ext>
            </a:extLst>
          </p:cNvPr>
          <p:cNvSpPr/>
          <p:nvPr/>
        </p:nvSpPr>
        <p:spPr>
          <a:xfrm>
            <a:off x="6689559" y="118208"/>
            <a:ext cx="5407696" cy="6494085"/>
          </a:xfrm>
          <a:prstGeom prst="rect">
            <a:avLst/>
          </a:prstGeom>
          <a:solidFill>
            <a:schemeClr val="accent5">
              <a:lumMod val="20000"/>
              <a:lumOff val="80000"/>
            </a:schemeClr>
          </a:solidFill>
          <a:ln>
            <a:solidFill>
              <a:schemeClr val="tx1"/>
            </a:solidFill>
          </a:ln>
        </p:spPr>
        <p:txBody>
          <a:bodyPr wrap="square">
            <a:spAutoFit/>
          </a:bodyPr>
          <a:lstStyle/>
          <a:p>
            <a:r>
              <a:rPr lang="en-US" sz="2400" b="1" u="sng"/>
              <a:t>What small steps assessment tools do you use? </a:t>
            </a:r>
          </a:p>
          <a:p>
            <a:endParaRPr lang="en-US" sz="2200" b="1"/>
          </a:p>
          <a:p>
            <a:r>
              <a:rPr lang="en-US" sz="2200"/>
              <a:t>The main tools we are currently using are: </a:t>
            </a:r>
          </a:p>
          <a:p>
            <a:pPr marL="342900" indent="-342900">
              <a:buFont typeface="Arial" panose="020B0604020202020204" pitchFamily="34" charset="0"/>
              <a:buChar char="•"/>
            </a:pPr>
            <a:r>
              <a:rPr lang="en-US" sz="2200" err="1"/>
              <a:t>Maths</a:t>
            </a:r>
            <a:r>
              <a:rPr lang="en-US" sz="2200"/>
              <a:t>: </a:t>
            </a:r>
            <a:r>
              <a:rPr lang="en-US" sz="2200" err="1">
                <a:hlinkClick r:id="rId3"/>
              </a:rPr>
              <a:t>Sandwell</a:t>
            </a:r>
            <a:r>
              <a:rPr lang="en-US" sz="2200">
                <a:hlinkClick r:id="rId3"/>
              </a:rPr>
              <a:t> numeracy</a:t>
            </a:r>
            <a:endParaRPr lang="en-US" sz="2200"/>
          </a:p>
          <a:p>
            <a:pPr marL="342900" indent="-342900">
              <a:buFont typeface="Arial" panose="020B0604020202020204" pitchFamily="34" charset="0"/>
              <a:buChar char="•"/>
            </a:pPr>
            <a:r>
              <a:rPr lang="en-US" sz="2200"/>
              <a:t>Reading: </a:t>
            </a:r>
            <a:r>
              <a:rPr lang="en-US" sz="2200">
                <a:hlinkClick r:id="rId4"/>
              </a:rPr>
              <a:t>Benchmarking</a:t>
            </a:r>
            <a:endParaRPr lang="en-US" sz="2200"/>
          </a:p>
          <a:p>
            <a:pPr marL="342900" indent="-342900">
              <a:buFont typeface="Arial" panose="020B0604020202020204" pitchFamily="34" charset="0"/>
              <a:buChar char="•"/>
            </a:pPr>
            <a:r>
              <a:rPr lang="en-US" sz="2200"/>
              <a:t>Sight words: </a:t>
            </a:r>
            <a:r>
              <a:rPr lang="en-US" sz="2200">
                <a:hlinkClick r:id="rId5"/>
              </a:rPr>
              <a:t>Common exception words </a:t>
            </a:r>
            <a:r>
              <a:rPr lang="en-US" sz="2200"/>
              <a:t>assessment </a:t>
            </a:r>
          </a:p>
          <a:p>
            <a:pPr marL="342900" indent="-342900">
              <a:buFont typeface="Arial" panose="020B0604020202020204" pitchFamily="34" charset="0"/>
              <a:buChar char="•"/>
            </a:pPr>
            <a:r>
              <a:rPr lang="en-US" sz="2200"/>
              <a:t>Spelling: </a:t>
            </a:r>
            <a:r>
              <a:rPr lang="en-US" sz="2200">
                <a:hlinkClick r:id="rId5"/>
              </a:rPr>
              <a:t>Common exception words </a:t>
            </a:r>
            <a:r>
              <a:rPr lang="en-US" sz="2200"/>
              <a:t>assessment</a:t>
            </a:r>
          </a:p>
          <a:p>
            <a:pPr marL="342900" indent="-342900">
              <a:buFont typeface="Arial" panose="020B0604020202020204" pitchFamily="34" charset="0"/>
              <a:buChar char="•"/>
            </a:pPr>
            <a:r>
              <a:rPr lang="en-US" sz="2200"/>
              <a:t>Phonics: </a:t>
            </a:r>
            <a:r>
              <a:rPr lang="en-US" sz="2200">
                <a:hlinkClick r:id="rId6"/>
              </a:rPr>
              <a:t>End of Y1 phonics screener </a:t>
            </a:r>
            <a:endParaRPr lang="en-US" sz="2200"/>
          </a:p>
          <a:p>
            <a:pPr marL="342900" indent="-342900">
              <a:buFont typeface="Arial" panose="020B0604020202020204" pitchFamily="34" charset="0"/>
              <a:buChar char="•"/>
            </a:pPr>
            <a:r>
              <a:rPr lang="en-US" sz="2200"/>
              <a:t>SEMH: </a:t>
            </a:r>
            <a:r>
              <a:rPr lang="en-US" sz="2200">
                <a:hlinkClick r:id="rId7"/>
              </a:rPr>
              <a:t>THRIVE</a:t>
            </a:r>
            <a:endParaRPr lang="en-US" sz="2200"/>
          </a:p>
          <a:p>
            <a:pPr marL="342900" indent="-342900">
              <a:buFont typeface="Arial" panose="020B0604020202020204" pitchFamily="34" charset="0"/>
              <a:buChar char="•"/>
            </a:pPr>
            <a:r>
              <a:rPr lang="en-US" sz="2200"/>
              <a:t>Speech and Language: </a:t>
            </a:r>
            <a:r>
              <a:rPr lang="en-US" sz="2200">
                <a:hlinkClick r:id="rId8"/>
              </a:rPr>
              <a:t>Infant language link</a:t>
            </a:r>
            <a:endParaRPr lang="en-US" sz="2000" i="1"/>
          </a:p>
          <a:p>
            <a:r>
              <a:rPr lang="en-US" sz="2000" i="1"/>
              <a:t>Click on titles above for more details </a:t>
            </a:r>
          </a:p>
          <a:p>
            <a:endParaRPr lang="en-US" sz="2000" i="1"/>
          </a:p>
          <a:p>
            <a:endParaRPr lang="en-US" sz="2000" i="1"/>
          </a:p>
          <a:p>
            <a:r>
              <a:rPr lang="en-US" sz="2200"/>
              <a:t>For more specific needs, we use individually tailored assessments which may include tools given by external professionals. </a:t>
            </a:r>
          </a:p>
        </p:txBody>
      </p:sp>
    </p:spTree>
    <p:extLst>
      <p:ext uri="{BB962C8B-B14F-4D97-AF65-F5344CB8AC3E}">
        <p14:creationId xmlns:p14="http://schemas.microsoft.com/office/powerpoint/2010/main" val="224244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831273" y="1698171"/>
            <a:ext cx="10675917" cy="460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6000">
              <a:solidFill>
                <a:srgbClr val="002060"/>
              </a:solidFill>
            </a:endParaRPr>
          </a:p>
          <a:p>
            <a:r>
              <a:rPr lang="en-GB" sz="6000">
                <a:solidFill>
                  <a:srgbClr val="002060"/>
                </a:solidFill>
              </a:rPr>
              <a:t>4b. What is your approach to “planning” and “reviewing”  to meet the needs of children with SEND?</a:t>
            </a:r>
          </a:p>
          <a:p>
            <a:r>
              <a:rPr lang="en-GB" sz="2000">
                <a:solidFill>
                  <a:srgbClr val="002060"/>
                </a:solidFill>
              </a:rPr>
              <a:t> </a:t>
            </a:r>
            <a:endParaRPr lang="en-GB" sz="2000">
              <a:solidFill>
                <a:srgbClr val="002060"/>
              </a:solidFill>
              <a:cs typeface="Calibri"/>
            </a:endParaRPr>
          </a:p>
        </p:txBody>
      </p:sp>
      <p:sp>
        <p:nvSpPr>
          <p:cNvPr id="4" name="Teardrop 3">
            <a:extLst>
              <a:ext uri="{FF2B5EF4-FFF2-40B4-BE49-F238E27FC236}">
                <a16:creationId xmlns:a16="http://schemas.microsoft.com/office/drawing/2014/main" id="{01077237-AB08-934A-922D-D7F6352A4095}"/>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(Plan and Review)</a:t>
            </a:r>
          </a:p>
        </p:txBody>
      </p:sp>
      <p:sp>
        <p:nvSpPr>
          <p:cNvPr id="5" name="TextBox 4">
            <a:extLst>
              <a:ext uri="{FF2B5EF4-FFF2-40B4-BE49-F238E27FC236}">
                <a16:creationId xmlns:a16="http://schemas.microsoft.com/office/drawing/2014/main" id="{C1F04336-E697-2568-54A8-06093F44E27B}"/>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14012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72132" y="91512"/>
            <a:ext cx="7263073" cy="25779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a:solidFill>
                  <a:srgbClr val="002060"/>
                </a:solidFill>
              </a:rPr>
              <a:t>EHCP progress meetings and annual review x 3 meetings per year</a:t>
            </a:r>
          </a:p>
          <a:p>
            <a:r>
              <a:rPr lang="en-US">
                <a:solidFill>
                  <a:srgbClr val="002060"/>
                </a:solidFill>
              </a:rPr>
              <a:t>For pupils with EHCPs, we have three meetings each year with the pupil (if able to access the meeting), parents or </a:t>
            </a:r>
            <a:r>
              <a:rPr lang="en-US" err="1">
                <a:solidFill>
                  <a:srgbClr val="002060"/>
                </a:solidFill>
              </a:rPr>
              <a:t>carers</a:t>
            </a:r>
            <a:r>
              <a:rPr lang="en-US">
                <a:solidFill>
                  <a:srgbClr val="002060"/>
                </a:solidFill>
              </a:rPr>
              <a:t>, the class teacher and the SENCO – two progress meetings and one annual review. External professionals are given the dates for these meetings at the start of the year and attend when possible, prioritizing the annual review. The SEND officer from BANES LA is also invited to the annual review but is not always able to attend. For more details on the Annual review process </a:t>
            </a:r>
            <a:r>
              <a:rPr lang="en-US" b="1">
                <a:solidFill>
                  <a:srgbClr val="002060"/>
                </a:solidFill>
              </a:rPr>
              <a:t>see SEND page.</a:t>
            </a:r>
          </a:p>
        </p:txBody>
      </p:sp>
      <p:sp>
        <p:nvSpPr>
          <p:cNvPr id="4" name="Rectangle 3">
            <a:extLst>
              <a:ext uri="{FF2B5EF4-FFF2-40B4-BE49-F238E27FC236}">
                <a16:creationId xmlns:a16="http://schemas.microsoft.com/office/drawing/2014/main" id="{84C7B142-5BD4-C74C-8E39-291408F08095}"/>
              </a:ext>
            </a:extLst>
          </p:cNvPr>
          <p:cNvSpPr/>
          <p:nvPr/>
        </p:nvSpPr>
        <p:spPr>
          <a:xfrm>
            <a:off x="7612082" y="99898"/>
            <a:ext cx="4397161" cy="40802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a:solidFill>
                  <a:srgbClr val="002060"/>
                </a:solidFill>
                <a:cs typeface="Calibri"/>
              </a:rPr>
              <a:t>Setting termly SMART  targets</a:t>
            </a:r>
          </a:p>
          <a:p>
            <a:pPr marL="285750" lvl="0" indent="-285750">
              <a:buFont typeface="Arial" panose="020B0604020202020204" pitchFamily="34" charset="0"/>
              <a:buChar char="•"/>
            </a:pPr>
            <a:r>
              <a:rPr lang="en-US">
                <a:solidFill>
                  <a:srgbClr val="002060"/>
                </a:solidFill>
              </a:rPr>
              <a:t>Section E of the EHCP details the overall outcomes that have been agreed for the child. </a:t>
            </a:r>
          </a:p>
          <a:p>
            <a:pPr marL="285750" lvl="0" indent="-285750">
              <a:buFont typeface="Arial" panose="020B0604020202020204" pitchFamily="34" charset="0"/>
              <a:buChar char="•"/>
            </a:pPr>
            <a:r>
              <a:rPr lang="en-US">
                <a:solidFill>
                  <a:srgbClr val="002060"/>
                </a:solidFill>
              </a:rPr>
              <a:t>During the annual review, we aim to agree on short term targets for the next year. </a:t>
            </a:r>
          </a:p>
          <a:p>
            <a:pPr marL="285750" lvl="0" indent="-285750">
              <a:buFont typeface="Arial" panose="020B0604020202020204" pitchFamily="34" charset="0"/>
              <a:buChar char="•"/>
            </a:pPr>
            <a:r>
              <a:rPr lang="en-US">
                <a:solidFill>
                  <a:srgbClr val="002060"/>
                </a:solidFill>
              </a:rPr>
              <a:t>At each termly progress meeting, we review progress towards the yearly short-term targets and support the pupils and their parents/</a:t>
            </a:r>
            <a:r>
              <a:rPr lang="en-US" err="1">
                <a:solidFill>
                  <a:srgbClr val="002060"/>
                </a:solidFill>
              </a:rPr>
              <a:t>carers</a:t>
            </a:r>
            <a:r>
              <a:rPr lang="en-US">
                <a:solidFill>
                  <a:srgbClr val="002060"/>
                </a:solidFill>
              </a:rPr>
              <a:t> to choose next steps for the following term based on progress made so far and advice from external professionals and the class team. </a:t>
            </a:r>
          </a:p>
        </p:txBody>
      </p:sp>
      <p:sp>
        <p:nvSpPr>
          <p:cNvPr id="5" name="Rectangle 4">
            <a:extLst>
              <a:ext uri="{FF2B5EF4-FFF2-40B4-BE49-F238E27FC236}">
                <a16:creationId xmlns:a16="http://schemas.microsoft.com/office/drawing/2014/main" id="{94194D7D-8AFC-5144-9A65-881ABF47AFA5}"/>
              </a:ext>
            </a:extLst>
          </p:cNvPr>
          <p:cNvSpPr/>
          <p:nvPr/>
        </p:nvSpPr>
        <p:spPr>
          <a:xfrm>
            <a:off x="2903686" y="4458426"/>
            <a:ext cx="9084291"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b="1">
                <a:solidFill>
                  <a:srgbClr val="002060"/>
                </a:solidFill>
              </a:rPr>
              <a:t>Steps to Success mentoring (for pupils who are able to access this approach)</a:t>
            </a:r>
          </a:p>
          <a:p>
            <a:r>
              <a:rPr lang="en-US">
                <a:solidFill>
                  <a:srgbClr val="002060"/>
                </a:solidFill>
              </a:rPr>
              <a:t>SMART targets are written in a way which helps to track progress. However, the language used in SMART targets is not always child friendly.  When appropriate, we encourage pupils to put targets into their own words and think about how they can achieve the targets and what tools they can put in place within the  classroom to help them remember and track their progress.  This process supports a skill called Meta-cognition – one of the most effective strategies for supporting learning according to the Education Endowment Foundation’s study of the impact of different types of interventions. </a:t>
            </a:r>
          </a:p>
        </p:txBody>
      </p:sp>
      <p:sp>
        <p:nvSpPr>
          <p:cNvPr id="7" name="Rectangle 6">
            <a:extLst>
              <a:ext uri="{FF2B5EF4-FFF2-40B4-BE49-F238E27FC236}">
                <a16:creationId xmlns:a16="http://schemas.microsoft.com/office/drawing/2014/main" id="{0EC6A35E-B670-5D45-8DB9-A303A5F89820}"/>
              </a:ext>
            </a:extLst>
          </p:cNvPr>
          <p:cNvSpPr/>
          <p:nvPr/>
        </p:nvSpPr>
        <p:spPr>
          <a:xfrm>
            <a:off x="117007" y="2863516"/>
            <a:ext cx="2661819" cy="389458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a:solidFill>
                  <a:srgbClr val="002060"/>
                </a:solidFill>
                <a:cs typeface="Calibri"/>
              </a:rPr>
              <a:t>Planning for provision</a:t>
            </a:r>
          </a:p>
          <a:p>
            <a:pPr algn="ctr"/>
            <a:r>
              <a:rPr lang="en-US" sz="1900">
                <a:solidFill>
                  <a:srgbClr val="002060"/>
                </a:solidFill>
                <a:cs typeface="Calibri"/>
              </a:rPr>
              <a:t>We review provision from section F of the EHCP each term. If any of the agreed provision is not working, we agree on new strategies or approaches to try. Any changes made during the year are added as annotations to section F during the annual review process </a:t>
            </a:r>
          </a:p>
        </p:txBody>
      </p:sp>
      <p:sp>
        <p:nvSpPr>
          <p:cNvPr id="3" name="TextBox 2">
            <a:extLst>
              <a:ext uri="{FF2B5EF4-FFF2-40B4-BE49-F238E27FC236}">
                <a16:creationId xmlns:a16="http://schemas.microsoft.com/office/drawing/2014/main" id="{3F123886-2FE7-43B4-8A07-79E3060A1912}"/>
              </a:ext>
            </a:extLst>
          </p:cNvPr>
          <p:cNvSpPr txBox="1"/>
          <p:nvPr/>
        </p:nvSpPr>
        <p:spPr>
          <a:xfrm>
            <a:off x="3093522" y="2749610"/>
            <a:ext cx="4203864" cy="1569660"/>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algn="ctr"/>
            <a:r>
              <a:rPr lang="en-US" sz="3200"/>
              <a:t>Termly planning and reviewing for pupils with EHCPs</a:t>
            </a:r>
          </a:p>
        </p:txBody>
      </p:sp>
    </p:spTree>
    <p:extLst>
      <p:ext uri="{BB962C8B-B14F-4D97-AF65-F5344CB8AC3E}">
        <p14:creationId xmlns:p14="http://schemas.microsoft.com/office/powerpoint/2010/main" val="33398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E0B96A97-4F39-5740-8354-CED908940CCC}"/>
              </a:ext>
            </a:extLst>
          </p:cNvPr>
          <p:cNvGraphicFramePr>
            <a:graphicFrameLocks noGrp="1"/>
          </p:cNvGraphicFramePr>
          <p:nvPr/>
        </p:nvGraphicFramePr>
        <p:xfrm>
          <a:off x="146384" y="67766"/>
          <a:ext cx="11899232" cy="6722468"/>
        </p:xfrm>
        <a:graphic>
          <a:graphicData uri="http://schemas.openxmlformats.org/drawingml/2006/table">
            <a:tbl>
              <a:tblPr firstRow="1" bandRow="1">
                <a:tableStyleId>{5C22544A-7EE6-4342-B048-85BDC9FD1C3A}</a:tableStyleId>
              </a:tblPr>
              <a:tblGrid>
                <a:gridCol w="5005137">
                  <a:extLst>
                    <a:ext uri="{9D8B030D-6E8A-4147-A177-3AD203B41FA5}">
                      <a16:colId xmlns:a16="http://schemas.microsoft.com/office/drawing/2014/main" val="4185212764"/>
                    </a:ext>
                  </a:extLst>
                </a:gridCol>
                <a:gridCol w="944479">
                  <a:extLst>
                    <a:ext uri="{9D8B030D-6E8A-4147-A177-3AD203B41FA5}">
                      <a16:colId xmlns:a16="http://schemas.microsoft.com/office/drawing/2014/main" val="2512254829"/>
                    </a:ext>
                  </a:extLst>
                </a:gridCol>
                <a:gridCol w="5009147">
                  <a:extLst>
                    <a:ext uri="{9D8B030D-6E8A-4147-A177-3AD203B41FA5}">
                      <a16:colId xmlns:a16="http://schemas.microsoft.com/office/drawing/2014/main" val="3775362855"/>
                    </a:ext>
                  </a:extLst>
                </a:gridCol>
                <a:gridCol w="940469">
                  <a:extLst>
                    <a:ext uri="{9D8B030D-6E8A-4147-A177-3AD203B41FA5}">
                      <a16:colId xmlns:a16="http://schemas.microsoft.com/office/drawing/2014/main" val="2548673150"/>
                    </a:ext>
                  </a:extLst>
                </a:gridCol>
              </a:tblGrid>
              <a:tr h="493295">
                <a:tc gridSpan="4">
                  <a:txBody>
                    <a:bodyPr/>
                    <a:lstStyle/>
                    <a:p>
                      <a:pPr algn="ctr"/>
                      <a:r>
                        <a:rPr lang="en-US" sz="2400" b="1" dirty="0">
                          <a:solidFill>
                            <a:srgbClr val="002060"/>
                          </a:solidFill>
                        </a:rPr>
                        <a:t>Contents page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2951796"/>
                  </a:ext>
                </a:extLst>
              </a:tr>
              <a:tr h="493295">
                <a:tc>
                  <a:txBody>
                    <a:bodyPr/>
                    <a:lstStyle/>
                    <a:p>
                      <a:r>
                        <a:rPr lang="en-US" b="0" dirty="0">
                          <a:solidFill>
                            <a:srgbClr val="002060"/>
                          </a:solidFill>
                        </a:rPr>
                        <a:t>1. What type of SEND do you provide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2060"/>
                          </a:solidFill>
                          <a:hlinkClick r:id="rId2" action="ppaction://hlinksldjump"/>
                        </a:rPr>
                        <a:t>Slide 3 </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5. Access to specialist support from external professionals and </a:t>
                      </a:r>
                      <a:r>
                        <a:rPr lang="en-US" dirty="0" err="1">
                          <a:solidFill>
                            <a:srgbClr val="002060"/>
                          </a:solidFill>
                        </a:rPr>
                        <a:t>organisations</a:t>
                      </a:r>
                      <a:r>
                        <a:rPr lang="en-US">
                          <a:solidFill>
                            <a:srgbClr val="002060"/>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3" action="ppaction://hlinksldjump"/>
                        </a:rPr>
                        <a:t>Slide 29</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5946105"/>
                  </a:ext>
                </a:extLst>
              </a:tr>
              <a:tr h="199072">
                <a:tc>
                  <a:txBody>
                    <a:bodyPr/>
                    <a:lstStyle/>
                    <a:p>
                      <a:pPr marL="0" indent="0">
                        <a:buFontTx/>
                        <a:buNone/>
                      </a:pPr>
                      <a:r>
                        <a:rPr lang="en-US">
                          <a:solidFill>
                            <a:srgbClr val="002060"/>
                          </a:solidFill>
                        </a:rPr>
                        <a:t>2. How do you identify and assess the needs of pupils with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hlinkClick r:id="rId4" action="ppaction://hlinksldjump"/>
                        </a:rPr>
                        <a:t>Slide 6 </a:t>
                      </a:r>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6. How do you support Looked after children who also have Special Educational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5" action="ppaction://hlinksldjump"/>
                        </a:rPr>
                        <a:t>Slide 31</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057895"/>
                  </a:ext>
                </a:extLst>
              </a:tr>
              <a:tr h="416027">
                <a:tc>
                  <a:txBody>
                    <a:bodyPr/>
                    <a:lstStyle/>
                    <a:p>
                      <a:pPr marL="0" marR="0" indent="0" algn="l" defTabSz="914383" rtl="0" eaLnBrk="1" fontAlgn="auto" latinLnBrk="0" hangingPunct="1">
                        <a:lnSpc>
                          <a:spcPct val="100000"/>
                        </a:lnSpc>
                        <a:spcBef>
                          <a:spcPts val="0"/>
                        </a:spcBef>
                        <a:spcAft>
                          <a:spcPts val="0"/>
                        </a:spcAft>
                        <a:buClrTx/>
                        <a:buSzTx/>
                        <a:buFontTx/>
                        <a:buNone/>
                        <a:tabLst/>
                        <a:defRPr/>
                      </a:pPr>
                      <a:r>
                        <a:rPr lang="en-US">
                          <a:solidFill>
                            <a:srgbClr val="002060"/>
                          </a:solidFill>
                        </a:rPr>
                        <a:t>3. Who should I contact if I want to share information about an existing SEND need or I think my child has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hlinkClick r:id="rId6" action="ppaction://hlinksldjump"/>
                        </a:rPr>
                        <a:t>Slide 12 </a:t>
                      </a:r>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7. How will you support my child when they start/leave your school or move to another year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7" action="ppaction://hlinksldjump"/>
                        </a:rPr>
                        <a:t>Slide 33</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1960328"/>
                  </a:ext>
                </a:extLst>
              </a:tr>
              <a:tr h="416027">
                <a:tc>
                  <a:txBody>
                    <a:bodyPr/>
                    <a:lstStyle/>
                    <a:p>
                      <a:r>
                        <a:rPr lang="en-US">
                          <a:solidFill>
                            <a:srgbClr val="002060"/>
                          </a:solidFill>
                        </a:rPr>
                        <a:t>4. What is your approach to meeting the needs of children with SEND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a:solidFill>
                            <a:srgbClr val="002060"/>
                          </a:solidFill>
                          <a:hlinkClick r:id="rId8" action="ppaction://hlinksldjump"/>
                        </a:rPr>
                        <a:t>Slide 14 </a:t>
                      </a:r>
                      <a:endParaRPr lang="en-US">
                        <a:solidFill>
                          <a:srgbClr val="002060"/>
                        </a:solidFill>
                      </a:endParaRPr>
                    </a:p>
                    <a:p>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8. How do you evaluate the effectiveness of the provision made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9" action="ppaction://hlinksldjump"/>
                        </a:rPr>
                        <a:t>Slide 35</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063896"/>
                  </a:ext>
                </a:extLst>
              </a:tr>
              <a:tr h="416027">
                <a:tc>
                  <a:txBody>
                    <a:bodyPr/>
                    <a:lstStyle/>
                    <a:p>
                      <a:r>
                        <a:rPr lang="en-US">
                          <a:solidFill>
                            <a:srgbClr val="002060"/>
                          </a:solidFill>
                        </a:rPr>
                        <a:t>4a. How do you use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hlinkClick r:id="rId10" action="ppaction://hlinksldjump"/>
                        </a:rPr>
                        <a:t>Slide 16 </a:t>
                      </a:r>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a:solidFill>
                            <a:srgbClr val="002060"/>
                          </a:solidFill>
                        </a:rPr>
                        <a:t>9. How do you ensure Inclusion in all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1" action="ppaction://hlinksldjump"/>
                        </a:rPr>
                        <a:t>Slide 37</a:t>
                      </a:r>
                      <a:endParaRPr lang="en-US" b="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1207952"/>
                  </a:ext>
                </a:extLst>
              </a:tr>
              <a:tr h="416027">
                <a:tc>
                  <a:txBody>
                    <a:bodyPr/>
                    <a:lstStyle/>
                    <a:p>
                      <a:r>
                        <a:rPr lang="en-US">
                          <a:solidFill>
                            <a:srgbClr val="002060"/>
                          </a:solidFill>
                        </a:rPr>
                        <a:t>4b What is your approach to “planning” and reviewing”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a:solidFill>
                            <a:srgbClr val="002060"/>
                          </a:solidFill>
                          <a:hlinkClick r:id="rId12" action="ppaction://hlinksldjump"/>
                        </a:rPr>
                        <a:t>Slide 18 </a:t>
                      </a:r>
                      <a:endParaRPr lang="en-US">
                        <a:solidFill>
                          <a:srgbClr val="002060"/>
                        </a:solidFill>
                      </a:endParaRPr>
                    </a:p>
                    <a:p>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10. How do you ensure the emotional and social development of pupils with SEND</a:t>
                      </a:r>
                      <a:r>
                        <a:rPr lang="en-US"/>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3" action="ppaction://hlinksldjump"/>
                        </a:rPr>
                        <a:t>Slide 39</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434480"/>
                  </a:ext>
                </a:extLst>
              </a:tr>
              <a:tr h="416027">
                <a:tc>
                  <a:txBody>
                    <a:bodyPr/>
                    <a:lstStyle/>
                    <a:p>
                      <a:r>
                        <a:rPr lang="en-US">
                          <a:solidFill>
                            <a:srgbClr val="002060"/>
                          </a:solidFill>
                        </a:rPr>
                        <a:t>4c.  How do you adapt the curriculum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a:solidFill>
                            <a:srgbClr val="002060"/>
                          </a:solidFill>
                          <a:hlinkClick r:id="rId14" action="ppaction://hlinksldjump"/>
                        </a:rPr>
                        <a:t>Slide 21</a:t>
                      </a:r>
                      <a:endParaRPr lang="en-US">
                        <a:solidFill>
                          <a:srgbClr val="002060"/>
                        </a:solidFill>
                      </a:endParaRPr>
                    </a:p>
                    <a:p>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11. What do I do if I want to make a complaint about SEND provision at your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5" action="ppaction://hlinksldjump"/>
                        </a:rPr>
                        <a:t>Slide 43</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92225"/>
                  </a:ext>
                </a:extLst>
              </a:tr>
              <a:tr h="416027">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rPr>
                        <a:t>4d.  How do you ensure Quality First Teaching and an Inclusive learning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6" action="ppaction://hlinksldjump"/>
                        </a:rPr>
                        <a:t>Slide 23</a:t>
                      </a:r>
                      <a:endParaRPr lang="en-US" b="0">
                        <a:solidFill>
                          <a:srgbClr val="002060"/>
                        </a:solidFill>
                      </a:endParaRPr>
                    </a:p>
                    <a:p>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12. How can I find out more about the local offer?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7" action="ppaction://hlinksldjump"/>
                        </a:rPr>
                        <a:t>Slide 45</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050228"/>
                  </a:ext>
                </a:extLst>
              </a:tr>
              <a:tr h="416027">
                <a:tc>
                  <a:txBody>
                    <a:bodyPr/>
                    <a:lstStyle/>
                    <a:p>
                      <a:r>
                        <a:rPr lang="en-US">
                          <a:solidFill>
                            <a:srgbClr val="002060"/>
                          </a:solidFill>
                        </a:rPr>
                        <a:t>4e. What additional support is available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8" action="ppaction://hlinksldjump"/>
                        </a:rPr>
                        <a:t>Slide 26</a:t>
                      </a:r>
                      <a:endParaRPr lang="en-US" b="0">
                        <a:solidFill>
                          <a:srgbClr val="002060"/>
                        </a:solidFill>
                      </a:endParaRPr>
                    </a:p>
                    <a:p>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13. Contact details of support services for parents of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19" action="ppaction://hlinksldjump"/>
                        </a:rPr>
                        <a:t>Slide 47</a:t>
                      </a:r>
                      <a:endParaRPr lang="en-US" b="0">
                        <a:solidFill>
                          <a:srgbClr val="002060"/>
                        </a:solidFill>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0838414"/>
                  </a:ext>
                </a:extLst>
              </a:tr>
              <a:tr h="416027">
                <a:tc>
                  <a:txBody>
                    <a:bodyPr/>
                    <a:lstStyle/>
                    <a:p>
                      <a:r>
                        <a:rPr lang="en-US">
                          <a:solidFill>
                            <a:srgbClr val="002060"/>
                          </a:solidFill>
                        </a:rPr>
                        <a:t>4f. Skillset and training of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a:solidFill>
                            <a:srgbClr val="002060"/>
                          </a:solidFill>
                          <a:hlinkClick r:id="rId20" action="ppaction://hlinksldjump"/>
                        </a:rPr>
                        <a:t>Slide 27</a:t>
                      </a:r>
                      <a:endParaRPr lang="en-US" b="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rPr>
                        <a:t>Key definitions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rgbClr val="002060"/>
                          </a:solidFill>
                          <a:hlinkClick r:id="rId21" action="ppaction://hlinksldjump"/>
                        </a:rPr>
                        <a:t>Slide 49</a:t>
                      </a:r>
                      <a:endParaRPr lang="en-US">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43288"/>
                  </a:ext>
                </a:extLst>
              </a:tr>
            </a:tbl>
          </a:graphicData>
        </a:graphic>
      </p:graphicFrame>
    </p:spTree>
    <p:extLst>
      <p:ext uri="{BB962C8B-B14F-4D97-AF65-F5344CB8AC3E}">
        <p14:creationId xmlns:p14="http://schemas.microsoft.com/office/powerpoint/2010/main" val="410440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82756" y="99898"/>
            <a:ext cx="11805221" cy="118748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a:solidFill>
                  <a:srgbClr val="002060"/>
                </a:solidFill>
              </a:rPr>
              <a:t>Individual learning plans (SEND progress meetings) x 3 per year</a:t>
            </a:r>
          </a:p>
          <a:p>
            <a:r>
              <a:rPr lang="en-US">
                <a:solidFill>
                  <a:srgbClr val="002060"/>
                </a:solidFill>
              </a:rPr>
              <a:t>We have SEND progress meetings three times a year with the pupil (if able to access the meeting), parents or </a:t>
            </a:r>
            <a:r>
              <a:rPr lang="en-US" err="1">
                <a:solidFill>
                  <a:srgbClr val="002060"/>
                </a:solidFill>
              </a:rPr>
              <a:t>carers</a:t>
            </a:r>
            <a:r>
              <a:rPr lang="en-US">
                <a:solidFill>
                  <a:srgbClr val="002060"/>
                </a:solidFill>
              </a:rPr>
              <a:t> and the class teacher. When relevant, the SENCO and/or external professional are also present. We use this meeting to review progress and create an updated individual learning plan for the next term. </a:t>
            </a:r>
          </a:p>
        </p:txBody>
      </p:sp>
      <p:sp>
        <p:nvSpPr>
          <p:cNvPr id="4" name="Rectangle 3">
            <a:extLst>
              <a:ext uri="{FF2B5EF4-FFF2-40B4-BE49-F238E27FC236}">
                <a16:creationId xmlns:a16="http://schemas.microsoft.com/office/drawing/2014/main" id="{84C7B142-5BD4-C74C-8E39-291408F08095}"/>
              </a:ext>
            </a:extLst>
          </p:cNvPr>
          <p:cNvSpPr/>
          <p:nvPr/>
        </p:nvSpPr>
        <p:spPr>
          <a:xfrm>
            <a:off x="7424565" y="1462730"/>
            <a:ext cx="4563412" cy="2793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a:solidFill>
                  <a:srgbClr val="002060"/>
                </a:solidFill>
                <a:cs typeface="Calibri"/>
              </a:rPr>
              <a:t>Team approach to setting targets </a:t>
            </a:r>
          </a:p>
          <a:p>
            <a:pPr algn="ctr"/>
            <a:r>
              <a:rPr lang="en-US">
                <a:solidFill>
                  <a:srgbClr val="002060"/>
                </a:solidFill>
              </a:rPr>
              <a:t>We encourage pupils and their parents/</a:t>
            </a:r>
            <a:r>
              <a:rPr lang="en-US" err="1">
                <a:solidFill>
                  <a:srgbClr val="002060"/>
                </a:solidFill>
              </a:rPr>
              <a:t>carers</a:t>
            </a:r>
            <a:r>
              <a:rPr lang="en-US">
                <a:solidFill>
                  <a:srgbClr val="002060"/>
                </a:solidFill>
              </a:rPr>
              <a:t> to choose next steps based on:</a:t>
            </a:r>
          </a:p>
          <a:p>
            <a:pPr marL="342900" lvl="0" indent="-342900">
              <a:buFont typeface="Arial" panose="020B0604020202020204" pitchFamily="34" charset="0"/>
              <a:buChar char="•"/>
            </a:pPr>
            <a:r>
              <a:rPr lang="en-US">
                <a:solidFill>
                  <a:srgbClr val="002060"/>
                </a:solidFill>
              </a:rPr>
              <a:t>their own aspirations and interests </a:t>
            </a:r>
          </a:p>
          <a:p>
            <a:pPr marL="342900" lvl="0" indent="-342900">
              <a:buFont typeface="Arial" panose="020B0604020202020204" pitchFamily="34" charset="0"/>
              <a:buChar char="•"/>
            </a:pPr>
            <a:r>
              <a:rPr lang="en-US">
                <a:solidFill>
                  <a:srgbClr val="002060"/>
                </a:solidFill>
              </a:rPr>
              <a:t>their strengths</a:t>
            </a:r>
          </a:p>
          <a:p>
            <a:pPr marL="342900" lvl="0" indent="-342900">
              <a:buFont typeface="Arial" panose="020B0604020202020204" pitchFamily="34" charset="0"/>
              <a:buChar char="•"/>
            </a:pPr>
            <a:r>
              <a:rPr lang="en-US">
                <a:solidFill>
                  <a:srgbClr val="002060"/>
                </a:solidFill>
              </a:rPr>
              <a:t>assessment and review information that we share</a:t>
            </a:r>
          </a:p>
          <a:p>
            <a:pPr marL="342900" lvl="0" indent="-342900">
              <a:buFont typeface="Arial" panose="020B0604020202020204" pitchFamily="34" charset="0"/>
              <a:buChar char="•"/>
            </a:pPr>
            <a:r>
              <a:rPr lang="en-US">
                <a:solidFill>
                  <a:srgbClr val="002060"/>
                </a:solidFill>
              </a:rPr>
              <a:t>Suggested next steps from external professionals (if relevant)</a:t>
            </a:r>
          </a:p>
          <a:p>
            <a:pPr marL="342900" lvl="0" indent="-342900">
              <a:buFont typeface="Arial" panose="020B0604020202020204" pitchFamily="34" charset="0"/>
              <a:buChar char="•"/>
            </a:pPr>
            <a:r>
              <a:rPr lang="en-US">
                <a:solidFill>
                  <a:srgbClr val="002060"/>
                </a:solidFill>
              </a:rPr>
              <a:t>Advice from class teachers</a:t>
            </a:r>
          </a:p>
        </p:txBody>
      </p:sp>
      <p:sp>
        <p:nvSpPr>
          <p:cNvPr id="5" name="Rectangle 4">
            <a:extLst>
              <a:ext uri="{FF2B5EF4-FFF2-40B4-BE49-F238E27FC236}">
                <a16:creationId xmlns:a16="http://schemas.microsoft.com/office/drawing/2014/main" id="{94194D7D-8AFC-5144-9A65-881ABF47AFA5}"/>
              </a:ext>
            </a:extLst>
          </p:cNvPr>
          <p:cNvSpPr/>
          <p:nvPr/>
        </p:nvSpPr>
        <p:spPr>
          <a:xfrm>
            <a:off x="2725471" y="4453776"/>
            <a:ext cx="9262506"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b="1">
                <a:solidFill>
                  <a:srgbClr val="002060"/>
                </a:solidFill>
              </a:rPr>
              <a:t>Pupil ownership of targets and metacognition. </a:t>
            </a:r>
          </a:p>
          <a:p>
            <a:r>
              <a:rPr lang="en-US">
                <a:solidFill>
                  <a:srgbClr val="002060"/>
                </a:solidFill>
              </a:rPr>
              <a:t>When setting targets as a team (some targets are given e.g. targets from a Speech and Language Therapist), we aim to </a:t>
            </a:r>
            <a:r>
              <a:rPr lang="en-US" err="1">
                <a:solidFill>
                  <a:srgbClr val="002060"/>
                </a:solidFill>
              </a:rPr>
              <a:t>maximise</a:t>
            </a:r>
            <a:r>
              <a:rPr lang="en-US">
                <a:solidFill>
                  <a:srgbClr val="002060"/>
                </a:solidFill>
              </a:rPr>
              <a:t> the role of the pupil and their parents or </a:t>
            </a:r>
            <a:r>
              <a:rPr lang="en-US" err="1">
                <a:solidFill>
                  <a:srgbClr val="002060"/>
                </a:solidFill>
              </a:rPr>
              <a:t>carers</a:t>
            </a:r>
            <a:r>
              <a:rPr lang="en-US">
                <a:solidFill>
                  <a:srgbClr val="002060"/>
                </a:solidFill>
              </a:rPr>
              <a:t>. We use a specific set of questions to enable pupils and their parents to clarity the exact goal and decide how it will be measured, how progress will be monitored, what support will be in place and what everyone’s roles will be. The use of these questions supports a skill called Meta-cognition – one of the most effective strategies for supporting learning according to the Education Endowment Foundation’s study of the impact of different types of interventions.  </a:t>
            </a:r>
          </a:p>
        </p:txBody>
      </p:sp>
      <p:sp>
        <p:nvSpPr>
          <p:cNvPr id="7" name="Rectangle 6">
            <a:extLst>
              <a:ext uri="{FF2B5EF4-FFF2-40B4-BE49-F238E27FC236}">
                <a16:creationId xmlns:a16="http://schemas.microsoft.com/office/drawing/2014/main" id="{0EC6A35E-B670-5D45-8DB9-A303A5F89820}"/>
              </a:ext>
            </a:extLst>
          </p:cNvPr>
          <p:cNvSpPr/>
          <p:nvPr/>
        </p:nvSpPr>
        <p:spPr>
          <a:xfrm>
            <a:off x="117008" y="1462730"/>
            <a:ext cx="2481814" cy="529537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a:solidFill>
                  <a:srgbClr val="002060"/>
                </a:solidFill>
                <a:cs typeface="Calibri"/>
              </a:rPr>
              <a:t>Planning for provision</a:t>
            </a:r>
          </a:p>
          <a:p>
            <a:pPr algn="ctr"/>
            <a:r>
              <a:rPr lang="en-US">
                <a:solidFill>
                  <a:srgbClr val="002060"/>
                </a:solidFill>
                <a:cs typeface="Calibri"/>
              </a:rPr>
              <a:t>When setting targets, we also agree how the child will be supported to meet those targets. Provision from the core offer will be recorded on the child’s OPP and provision map. Any provision that is “different from” or “additional to” the core offer will be noted on the child’s ILP. During the meeting we also review provision already in place and whether it is working or not. </a:t>
            </a:r>
          </a:p>
        </p:txBody>
      </p:sp>
      <p:sp>
        <p:nvSpPr>
          <p:cNvPr id="3" name="TextBox 2">
            <a:extLst>
              <a:ext uri="{FF2B5EF4-FFF2-40B4-BE49-F238E27FC236}">
                <a16:creationId xmlns:a16="http://schemas.microsoft.com/office/drawing/2014/main" id="{3F123886-2FE7-43B4-8A07-79E3060A1912}"/>
              </a:ext>
            </a:extLst>
          </p:cNvPr>
          <p:cNvSpPr txBox="1"/>
          <p:nvPr/>
        </p:nvSpPr>
        <p:spPr>
          <a:xfrm>
            <a:off x="2909761" y="1484538"/>
            <a:ext cx="4203864" cy="273921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algn="ctr"/>
            <a:endParaRPr lang="en-US" sz="3200"/>
          </a:p>
          <a:p>
            <a:pPr algn="ctr"/>
            <a:r>
              <a:rPr lang="en-US" sz="3200"/>
              <a:t>Termly planning and reviewing for pupils at SEND support </a:t>
            </a:r>
          </a:p>
          <a:p>
            <a:pPr algn="ctr"/>
            <a:endParaRPr lang="en-US" sz="3200"/>
          </a:p>
          <a:p>
            <a:pPr algn="ctr"/>
            <a:endParaRPr lang="en-US" sz="1200"/>
          </a:p>
        </p:txBody>
      </p:sp>
    </p:spTree>
    <p:extLst>
      <p:ext uri="{BB962C8B-B14F-4D97-AF65-F5344CB8AC3E}">
        <p14:creationId xmlns:p14="http://schemas.microsoft.com/office/powerpoint/2010/main" val="384231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48668" y="2288861"/>
            <a:ext cx="10108417" cy="2556272"/>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a:solidFill>
                  <a:srgbClr val="002060"/>
                </a:solidFill>
                <a:cs typeface="Calibri"/>
              </a:rPr>
              <a:t>4c. How do you adapt the curriculum for pupils with SEND?</a:t>
            </a:r>
          </a:p>
          <a:p>
            <a:endParaRPr lang="en-GB" sz="2000">
              <a:solidFill>
                <a:srgbClr val="002060"/>
              </a:solidFill>
              <a:cs typeface="Calibri"/>
            </a:endParaRPr>
          </a:p>
        </p:txBody>
      </p:sp>
      <p:sp>
        <p:nvSpPr>
          <p:cNvPr id="4" name="Teardrop 3">
            <a:extLst>
              <a:ext uri="{FF2B5EF4-FFF2-40B4-BE49-F238E27FC236}">
                <a16:creationId xmlns:a16="http://schemas.microsoft.com/office/drawing/2014/main" id="{27A721A1-9883-9641-8A7F-7F09B171FC58}"/>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(Plan)</a:t>
            </a:r>
          </a:p>
        </p:txBody>
      </p:sp>
      <p:sp>
        <p:nvSpPr>
          <p:cNvPr id="5" name="TextBox 4">
            <a:extLst>
              <a:ext uri="{FF2B5EF4-FFF2-40B4-BE49-F238E27FC236}">
                <a16:creationId xmlns:a16="http://schemas.microsoft.com/office/drawing/2014/main" id="{2BC1A85B-4846-FCF2-8268-CC4FB63DB483}"/>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94081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149832" y="757529"/>
            <a:ext cx="5946168" cy="276228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a:solidFill>
                  <a:srgbClr val="002060"/>
                </a:solidFill>
              </a:rPr>
              <a:t>Our aim is to provide a high quality, equality-based education which is inclusive of all children. </a:t>
            </a:r>
          </a:p>
          <a:p>
            <a:r>
              <a:rPr lang="en-GB">
                <a:solidFill>
                  <a:srgbClr val="002060"/>
                </a:solidFill>
              </a:rPr>
              <a:t>We aim to ensure that: </a:t>
            </a:r>
          </a:p>
          <a:p>
            <a:pPr marL="285750" indent="-285750">
              <a:buFont typeface="Arial" panose="020B0604020202020204" pitchFamily="34" charset="0"/>
              <a:buChar char="•"/>
            </a:pPr>
            <a:r>
              <a:rPr lang="en-GB">
                <a:solidFill>
                  <a:srgbClr val="002060"/>
                </a:solidFill>
              </a:rPr>
              <a:t>all children have equal opportunities to access the curriculum</a:t>
            </a:r>
          </a:p>
          <a:p>
            <a:pPr marL="285750" indent="-285750">
              <a:buFont typeface="Arial" panose="020B0604020202020204" pitchFamily="34" charset="0"/>
              <a:buChar char="•"/>
            </a:pPr>
            <a:r>
              <a:rPr lang="en-GB">
                <a:solidFill>
                  <a:srgbClr val="002060"/>
                </a:solidFill>
              </a:rPr>
              <a:t>all children contribute and participate in all aspects of school life alongside their peers</a:t>
            </a:r>
          </a:p>
          <a:p>
            <a:pPr marL="285750" indent="-285750">
              <a:buFont typeface="Arial" panose="020B0604020202020204" pitchFamily="34" charset="0"/>
              <a:buChar char="•"/>
            </a:pPr>
            <a:r>
              <a:rPr lang="en-GB">
                <a:solidFill>
                  <a:srgbClr val="002060"/>
                </a:solidFill>
              </a:rPr>
              <a:t>all children have the support and provisions necessary to enable them to learn and achieve</a:t>
            </a:r>
            <a:endParaRPr lang="en-US" sz="1600">
              <a:solidFill>
                <a:srgbClr val="002060"/>
              </a:solidFill>
              <a:cs typeface="Calibri"/>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213390" y="757529"/>
            <a:ext cx="5828778" cy="578273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rgbClr val="002060"/>
                </a:solidFill>
                <a:cs typeface="Calibri"/>
              </a:rPr>
              <a:t>Our school offers a broad, balanced and ethical curriculum. We adapt the curriculum for pupils with SEND in the following ways:  </a:t>
            </a:r>
          </a:p>
          <a:p>
            <a:pPr marL="342900" indent="-342900">
              <a:buFont typeface="Arial" panose="020B0604020202020204" pitchFamily="34" charset="0"/>
              <a:buChar char="•"/>
            </a:pPr>
            <a:r>
              <a:rPr lang="en-US" dirty="0">
                <a:solidFill>
                  <a:srgbClr val="002060"/>
                </a:solidFill>
                <a:cs typeface="Calibri"/>
              </a:rPr>
              <a:t>High </a:t>
            </a:r>
            <a:r>
              <a:rPr lang="en-US">
                <a:solidFill>
                  <a:srgbClr val="002060"/>
                </a:solidFill>
                <a:cs typeface="Calibri"/>
              </a:rPr>
              <a:t>Quality Teaching, </a:t>
            </a:r>
            <a:r>
              <a:rPr lang="en-US" dirty="0">
                <a:solidFill>
                  <a:srgbClr val="002060"/>
                </a:solidFill>
                <a:cs typeface="Calibri"/>
              </a:rPr>
              <a:t>accessing a broad and balanced curriculum where barriers to inclusion are removed.</a:t>
            </a:r>
          </a:p>
          <a:p>
            <a:pPr marL="342900" indent="-342900">
              <a:buFont typeface="Arial" panose="020B0604020202020204" pitchFamily="34" charset="0"/>
              <a:buChar char="•"/>
            </a:pPr>
            <a:r>
              <a:rPr lang="en-US" dirty="0">
                <a:solidFill>
                  <a:srgbClr val="002060"/>
                </a:solidFill>
                <a:cs typeface="Calibri"/>
              </a:rPr>
              <a:t>Using a range of different teaching and learning strategies. </a:t>
            </a:r>
          </a:p>
          <a:p>
            <a:pPr marL="342900" indent="-342900">
              <a:buFont typeface="Arial" panose="020B0604020202020204" pitchFamily="34" charset="0"/>
              <a:buChar char="•"/>
            </a:pPr>
            <a:r>
              <a:rPr lang="en-US" dirty="0">
                <a:solidFill>
                  <a:srgbClr val="002060"/>
                </a:solidFill>
                <a:cs typeface="Calibri"/>
              </a:rPr>
              <a:t>Using resources or equipment to support a specific need. </a:t>
            </a:r>
          </a:p>
          <a:p>
            <a:pPr marL="342900" indent="-342900">
              <a:buFont typeface="Arial" panose="020B0604020202020204" pitchFamily="34" charset="0"/>
              <a:buChar char="•"/>
            </a:pPr>
            <a:r>
              <a:rPr lang="en-US" dirty="0">
                <a:solidFill>
                  <a:srgbClr val="002060"/>
                </a:solidFill>
                <a:cs typeface="Calibri"/>
              </a:rPr>
              <a:t>Using scaffolding to provide support. </a:t>
            </a:r>
          </a:p>
          <a:p>
            <a:pPr marL="342900" indent="-342900">
              <a:buFont typeface="Arial" panose="020B0604020202020204" pitchFamily="34" charset="0"/>
              <a:buChar char="•"/>
            </a:pPr>
            <a:r>
              <a:rPr lang="en-US" dirty="0">
                <a:solidFill>
                  <a:srgbClr val="002060"/>
                </a:solidFill>
                <a:cs typeface="Calibri"/>
              </a:rPr>
              <a:t>Differentiated learning materials. </a:t>
            </a:r>
          </a:p>
          <a:p>
            <a:pPr marL="342900" indent="-342900">
              <a:buFont typeface="Arial" panose="020B0604020202020204" pitchFamily="34" charset="0"/>
              <a:buChar char="•"/>
            </a:pPr>
            <a:r>
              <a:rPr lang="en-US" dirty="0">
                <a:solidFill>
                  <a:srgbClr val="002060"/>
                </a:solidFill>
                <a:cs typeface="Calibri"/>
              </a:rPr>
              <a:t>Providing in and/or out of class support. </a:t>
            </a:r>
          </a:p>
          <a:p>
            <a:pPr marL="342900" indent="-342900">
              <a:buFont typeface="Arial" panose="020B0604020202020204" pitchFamily="34" charset="0"/>
              <a:buChar char="•"/>
            </a:pPr>
            <a:r>
              <a:rPr lang="en-US" dirty="0">
                <a:solidFill>
                  <a:srgbClr val="002060"/>
                </a:solidFill>
                <a:cs typeface="Calibri"/>
              </a:rPr>
              <a:t>Using flexible groupings.</a:t>
            </a:r>
          </a:p>
          <a:p>
            <a:pPr marL="342900" indent="-342900">
              <a:buFont typeface="Arial" panose="020B0604020202020204" pitchFamily="34" charset="0"/>
              <a:buChar char="•"/>
            </a:pPr>
            <a:r>
              <a:rPr lang="en-US" dirty="0">
                <a:solidFill>
                  <a:srgbClr val="002060"/>
                </a:solidFill>
                <a:cs typeface="Calibri"/>
              </a:rPr>
              <a:t>Providing specific interventions or boosters in small groups or 1:1. </a:t>
            </a:r>
          </a:p>
          <a:p>
            <a:pPr marL="342900" indent="-342900">
              <a:buFont typeface="Arial" panose="020B0604020202020204" pitchFamily="34" charset="0"/>
              <a:buChar char="•"/>
            </a:pPr>
            <a:r>
              <a:rPr lang="en-US" dirty="0">
                <a:solidFill>
                  <a:srgbClr val="002060"/>
                </a:solidFill>
                <a:cs typeface="Calibri"/>
              </a:rPr>
              <a:t>Implementing support and advice from external agencies. </a:t>
            </a:r>
          </a:p>
          <a:p>
            <a:pPr marL="342900" indent="-342900">
              <a:buFont typeface="Arial" panose="020B0604020202020204" pitchFamily="34" charset="0"/>
              <a:buChar char="•"/>
            </a:pPr>
            <a:r>
              <a:rPr lang="en-US" dirty="0">
                <a:solidFill>
                  <a:srgbClr val="002060"/>
                </a:solidFill>
                <a:cs typeface="Calibri"/>
              </a:rPr>
              <a:t>Providing a broad range of extra-curricular activities. </a:t>
            </a: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149832" y="3625500"/>
            <a:ext cx="5946168" cy="29147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a:solidFill>
                  <a:srgbClr val="002060"/>
                </a:solidFill>
                <a:cs typeface="Calibri"/>
              </a:rPr>
              <a:t>Our curriculum includes not only the formal requirements of the National Curriculum, but also our ethical education curriculum. This program is called the “Learn Together” curriculum and is published by Educate Together. It defines the core values of all teaching and learning in the school. It is subject to continuous review and development. Our curriculum also includes the social aspects that are essential for developing independence and personal development for all pupils.</a:t>
            </a:r>
          </a:p>
        </p:txBody>
      </p:sp>
      <p:sp>
        <p:nvSpPr>
          <p:cNvPr id="6" name="TextBox 5">
            <a:extLst>
              <a:ext uri="{FF2B5EF4-FFF2-40B4-BE49-F238E27FC236}">
                <a16:creationId xmlns:a16="http://schemas.microsoft.com/office/drawing/2014/main" id="{F41711B1-4156-8149-9487-E17CDCCC8038}"/>
              </a:ext>
            </a:extLst>
          </p:cNvPr>
          <p:cNvSpPr txBox="1"/>
          <p:nvPr/>
        </p:nvSpPr>
        <p:spPr>
          <a:xfrm>
            <a:off x="2326146" y="128623"/>
            <a:ext cx="6801633"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Adapting our Curriculum for pupils with SEND </a:t>
            </a:r>
          </a:p>
        </p:txBody>
      </p:sp>
    </p:spTree>
    <p:extLst>
      <p:ext uri="{BB962C8B-B14F-4D97-AF65-F5344CB8AC3E}">
        <p14:creationId xmlns:p14="http://schemas.microsoft.com/office/powerpoint/2010/main" val="3274346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14923" y="2291721"/>
            <a:ext cx="10108417" cy="374094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a:solidFill>
                  <a:srgbClr val="002060"/>
                </a:solidFill>
                <a:cs typeface="Calibri"/>
              </a:rPr>
              <a:t>4d. How do you ensure High Quality Teaching and an Inclusive learning environment? </a:t>
            </a:r>
          </a:p>
          <a:p>
            <a:r>
              <a:rPr lang="en-GB" sz="2000">
                <a:solidFill>
                  <a:srgbClr val="002060"/>
                </a:solidFill>
                <a:cs typeface="Calibri"/>
              </a:rPr>
              <a:t>(First step and foundation for quality SEND support - core offer)</a:t>
            </a:r>
          </a:p>
          <a:p>
            <a:endParaRPr lang="en-GB" sz="1000">
              <a:solidFill>
                <a:schemeClr val="tx1"/>
              </a:solidFill>
              <a:cs typeface="Calibri"/>
            </a:endParaRPr>
          </a:p>
        </p:txBody>
      </p:sp>
      <p:sp>
        <p:nvSpPr>
          <p:cNvPr id="5" name="Teardrop 4">
            <a:extLst>
              <a:ext uri="{FF2B5EF4-FFF2-40B4-BE49-F238E27FC236}">
                <a16:creationId xmlns:a16="http://schemas.microsoft.com/office/drawing/2014/main" id="{B10D4FCE-C43A-7A45-9299-5165B26EB9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(Do)</a:t>
            </a:r>
          </a:p>
        </p:txBody>
      </p:sp>
      <p:sp>
        <p:nvSpPr>
          <p:cNvPr id="4" name="TextBox 3">
            <a:extLst>
              <a:ext uri="{FF2B5EF4-FFF2-40B4-BE49-F238E27FC236}">
                <a16:creationId xmlns:a16="http://schemas.microsoft.com/office/drawing/2014/main" id="{081151E2-308A-1805-FF9B-7EEA30F8EAF2}"/>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4294388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45E902-F5B4-B64A-9AE5-D1C33D72F3D1}"/>
              </a:ext>
            </a:extLst>
          </p:cNvPr>
          <p:cNvSpPr/>
          <p:nvPr/>
        </p:nvSpPr>
        <p:spPr>
          <a:xfrm>
            <a:off x="107329" y="82392"/>
            <a:ext cx="4012034" cy="453772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TextBox 4">
            <a:extLst>
              <a:ext uri="{FF2B5EF4-FFF2-40B4-BE49-F238E27FC236}">
                <a16:creationId xmlns:a16="http://schemas.microsoft.com/office/drawing/2014/main" id="{CF3912E9-FDFE-2540-9AE8-876518807F8F}"/>
              </a:ext>
            </a:extLst>
          </p:cNvPr>
          <p:cNvSpPr txBox="1"/>
          <p:nvPr/>
        </p:nvSpPr>
        <p:spPr>
          <a:xfrm>
            <a:off x="142386" y="67914"/>
            <a:ext cx="3922007" cy="5078313"/>
          </a:xfrm>
          <a:prstGeom prst="rect">
            <a:avLst/>
          </a:prstGeom>
          <a:noFill/>
        </p:spPr>
        <p:txBody>
          <a:bodyPr wrap="square" rtlCol="0">
            <a:spAutoFit/>
          </a:bodyPr>
          <a:lstStyle/>
          <a:p>
            <a:r>
              <a:rPr lang="en-US" sz="1600" b="1"/>
              <a:t>Communication </a:t>
            </a:r>
          </a:p>
          <a:p>
            <a:pPr lvl="0"/>
            <a:r>
              <a:rPr lang="en-GB" sz="1200"/>
              <a:t>We aim to create communication friendly classrooms by:</a:t>
            </a:r>
            <a:endParaRPr lang="en-GB" sz="1200">
              <a:cs typeface="Calibri"/>
            </a:endParaRPr>
          </a:p>
          <a:p>
            <a:pPr marL="285115" indent="-285115">
              <a:buFont typeface="Arial" panose="020B0604020202020204" pitchFamily="34" charset="0"/>
              <a:buChar char="•"/>
            </a:pPr>
            <a:r>
              <a:rPr lang="en-GB" sz="1200"/>
              <a:t>Using simple, literal language (avoiding double-meanings) </a:t>
            </a:r>
            <a:endParaRPr lang="en-GB" sz="1200">
              <a:cs typeface="Calibri"/>
            </a:endParaRPr>
          </a:p>
          <a:p>
            <a:pPr marL="285115" indent="-285115">
              <a:buFont typeface="Arial" panose="020B0604020202020204" pitchFamily="34" charset="0"/>
              <a:buChar char="•"/>
            </a:pPr>
            <a:r>
              <a:rPr lang="en-GB" sz="1200"/>
              <a:t>Providing step by step instructions (oral and or written) with visual support, if necessary, e.g. use of visuals to accompany key words or use of different coloured pens to highlight key words</a:t>
            </a:r>
            <a:endParaRPr lang="en-GB" sz="1200">
              <a:cs typeface="Calibri"/>
            </a:endParaRPr>
          </a:p>
          <a:p>
            <a:pPr marL="285115" indent="-285115">
              <a:buFont typeface="Arial" panose="020B0604020202020204" pitchFamily="34" charset="0"/>
              <a:buChar char="•"/>
            </a:pPr>
            <a:r>
              <a:rPr lang="en-GB" sz="1200"/>
              <a:t>Wearing lanyards with key visual prompts to support communication needs of the class e.g. emotions cards or prompts for expected behaviours</a:t>
            </a:r>
            <a:endParaRPr lang="en-GB" sz="1200">
              <a:cs typeface="Calibri"/>
            </a:endParaRPr>
          </a:p>
          <a:p>
            <a:pPr marL="285115" indent="-285115">
              <a:buFont typeface="Arial" panose="020B0604020202020204" pitchFamily="34" charset="0"/>
              <a:buChar char="•"/>
            </a:pPr>
            <a:r>
              <a:rPr lang="en-GB" sz="1200"/>
              <a:t>Repeating instructions and checking for understanding, as required.</a:t>
            </a:r>
            <a:endParaRPr lang="en-GB" sz="1200">
              <a:cs typeface="Calibri"/>
            </a:endParaRPr>
          </a:p>
          <a:p>
            <a:pPr marL="285115" indent="-285115">
              <a:buFont typeface="Arial" panose="020B0604020202020204" pitchFamily="34" charset="0"/>
              <a:buChar char="•"/>
            </a:pPr>
            <a:r>
              <a:rPr lang="en-GB" sz="1200"/>
              <a:t>Offering choices</a:t>
            </a:r>
            <a:endParaRPr lang="en-GB" sz="1200">
              <a:cs typeface="Calibri"/>
            </a:endParaRPr>
          </a:p>
          <a:p>
            <a:pPr marL="285115" indent="-285115">
              <a:buFont typeface="Arial" panose="020B0604020202020204" pitchFamily="34" charset="0"/>
              <a:buChar char="•"/>
            </a:pPr>
            <a:r>
              <a:rPr lang="en-GB" sz="1200"/>
              <a:t>Pre-teaching new and important concepts including relevant vocabulary  - Word Aware approach</a:t>
            </a:r>
            <a:endParaRPr lang="en-GB" sz="1200">
              <a:cs typeface="Calibri"/>
            </a:endParaRPr>
          </a:p>
          <a:p>
            <a:pPr marL="285115" indent="-285115">
              <a:buFont typeface="Arial" panose="020B0604020202020204" pitchFamily="34" charset="0"/>
              <a:buChar char="•"/>
            </a:pPr>
            <a:r>
              <a:rPr lang="en-GB" sz="1200"/>
              <a:t>Clarifying, explaining and checking understanding of vocabulary as we teach</a:t>
            </a:r>
            <a:endParaRPr lang="en-GB" sz="1200">
              <a:cs typeface="Calibri"/>
            </a:endParaRPr>
          </a:p>
          <a:p>
            <a:pPr marL="285115" indent="-285115">
              <a:buFont typeface="Arial" panose="020B0604020202020204" pitchFamily="34" charset="0"/>
              <a:buChar char="•"/>
            </a:pPr>
            <a:r>
              <a:rPr lang="en-GB" sz="1200"/>
              <a:t>Supporting pupil expression through the use of sentence starters/language stems and other visual scaffolding e.g. Colourful Semantics </a:t>
            </a:r>
            <a:endParaRPr lang="en-GB" sz="1200">
              <a:cs typeface="Calibri"/>
            </a:endParaRPr>
          </a:p>
          <a:p>
            <a:pPr marL="285115" indent="-285115">
              <a:buFont typeface="Arial" panose="020B0604020202020204" pitchFamily="34" charset="0"/>
              <a:buChar char="•"/>
            </a:pPr>
            <a:r>
              <a:rPr lang="en-GB" sz="1200"/>
              <a:t>Allowing extra time for processing e.g. ask question and then come back/use of reflection time </a:t>
            </a:r>
            <a:endParaRPr lang="en-GB" sz="1200">
              <a:cs typeface="Calibri"/>
            </a:endParaRPr>
          </a:p>
          <a:p>
            <a:pPr marL="285115" indent="-285115">
              <a:buFont typeface="Arial" panose="020B0604020202020204" pitchFamily="34" charset="0"/>
              <a:buChar char="•"/>
            </a:pPr>
            <a:r>
              <a:rPr lang="en-GB" sz="1200"/>
              <a:t>Use of Talk partners </a:t>
            </a:r>
            <a:endParaRPr lang="en-GB" sz="1200">
              <a:cs typeface="Calibri"/>
            </a:endParaRPr>
          </a:p>
          <a:p>
            <a:endParaRPr lang="en-US" sz="1600" b="1"/>
          </a:p>
          <a:p>
            <a:endParaRPr lang="en-US" sz="1600" b="1"/>
          </a:p>
        </p:txBody>
      </p:sp>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2" name="Rectangle 11">
            <a:extLst>
              <a:ext uri="{FF2B5EF4-FFF2-40B4-BE49-F238E27FC236}">
                <a16:creationId xmlns:a16="http://schemas.microsoft.com/office/drawing/2014/main" id="{FBB89C8F-873B-5A48-9CE8-262147EFC5A1}"/>
              </a:ext>
            </a:extLst>
          </p:cNvPr>
          <p:cNvSpPr/>
          <p:nvPr/>
        </p:nvSpPr>
        <p:spPr>
          <a:xfrm>
            <a:off x="4298473" y="82394"/>
            <a:ext cx="7741188" cy="15608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noFill/>
            </a:endParaRPr>
          </a:p>
        </p:txBody>
      </p:sp>
      <p:sp>
        <p:nvSpPr>
          <p:cNvPr id="13" name="TextBox 12">
            <a:extLst>
              <a:ext uri="{FF2B5EF4-FFF2-40B4-BE49-F238E27FC236}">
                <a16:creationId xmlns:a16="http://schemas.microsoft.com/office/drawing/2014/main" id="{043DF263-8810-1248-ACB4-25A11446E2B6}"/>
              </a:ext>
            </a:extLst>
          </p:cNvPr>
          <p:cNvSpPr txBox="1"/>
          <p:nvPr/>
        </p:nvSpPr>
        <p:spPr>
          <a:xfrm>
            <a:off x="4298473" y="82394"/>
            <a:ext cx="7741188" cy="1577355"/>
          </a:xfrm>
          <a:prstGeom prst="rect">
            <a:avLst/>
          </a:prstGeom>
          <a:noFill/>
        </p:spPr>
        <p:txBody>
          <a:bodyPr wrap="square" rtlCol="0">
            <a:spAutoFit/>
          </a:bodyPr>
          <a:lstStyle/>
          <a:p>
            <a:r>
              <a:rPr lang="en-US" sz="1600" b="1"/>
              <a:t>Teaching and learning strategies         </a:t>
            </a:r>
          </a:p>
          <a:p>
            <a:pPr marL="171450" indent="-171450">
              <a:buFont typeface="Arial" panose="020B0604020202020204" pitchFamily="34" charset="0"/>
              <a:buChar char="•"/>
            </a:pPr>
            <a:r>
              <a:rPr lang="en-GB" sz="1150"/>
              <a:t>Use of formative and summative assessment to inform planning for class and individual differentiation</a:t>
            </a:r>
          </a:p>
          <a:p>
            <a:pPr marL="171450" indent="-171450">
              <a:buFont typeface="Arial" panose="020B0604020202020204" pitchFamily="34" charset="0"/>
              <a:buChar char="•"/>
            </a:pPr>
            <a:r>
              <a:rPr lang="en-GB" sz="1150"/>
              <a:t>Learning which is differentiated, cumulative and multi-sensory with opportunities for repetition and over-learning </a:t>
            </a:r>
          </a:p>
          <a:p>
            <a:pPr marL="171450" indent="-171450">
              <a:buFont typeface="Arial" panose="020B0604020202020204" pitchFamily="34" charset="0"/>
              <a:buChar char="•"/>
            </a:pPr>
            <a:r>
              <a:rPr lang="en-GB" sz="1150"/>
              <a:t>Marking/ feedback/monitoring which identifies individual next steps and is responsive to any individual targets/plans</a:t>
            </a:r>
          </a:p>
          <a:p>
            <a:pPr marL="171450" indent="-171450">
              <a:buFont typeface="Arial" panose="020B0604020202020204" pitchFamily="34" charset="0"/>
              <a:buChar char="•"/>
            </a:pPr>
            <a:r>
              <a:rPr lang="en-GB" sz="1150"/>
              <a:t>Feedback which encourages a growth mindset and praise for effort as well as accuracy </a:t>
            </a:r>
          </a:p>
          <a:p>
            <a:pPr marL="171450" indent="-171450">
              <a:buFont typeface="Arial" panose="020B0604020202020204" pitchFamily="34" charset="0"/>
              <a:buChar char="•"/>
            </a:pPr>
            <a:r>
              <a:rPr lang="en-GB" sz="1150"/>
              <a:t>Use of targeted and differentiated questioning that provides challenge and encourages metacognition </a:t>
            </a:r>
          </a:p>
          <a:p>
            <a:pPr marL="171450" indent="-171450">
              <a:buFont typeface="Arial" panose="020B0604020202020204" pitchFamily="34" charset="0"/>
              <a:buChar char="•"/>
            </a:pPr>
            <a:r>
              <a:rPr lang="en-GB" sz="1150"/>
              <a:t>Allowing understanding to be demonstrated in different ways (oral reports, video presentations, posters etc)</a:t>
            </a:r>
          </a:p>
          <a:p>
            <a:pPr marL="171450" indent="-171450">
              <a:buFont typeface="Arial" panose="020B0604020202020204" pitchFamily="34" charset="0"/>
              <a:buChar char="•"/>
            </a:pPr>
            <a:r>
              <a:rPr lang="en-GB" sz="1150"/>
              <a:t>Opportunities for  whole class learning breaks / movement breaks / sensory breaks within each learning session </a:t>
            </a:r>
          </a:p>
        </p:txBody>
      </p:sp>
      <p:sp>
        <p:nvSpPr>
          <p:cNvPr id="14" name="Rectangle 13">
            <a:extLst>
              <a:ext uri="{FF2B5EF4-FFF2-40B4-BE49-F238E27FC236}">
                <a16:creationId xmlns:a16="http://schemas.microsoft.com/office/drawing/2014/main" id="{CDB61BF2-9A21-C24F-9087-126C6E56B863}"/>
              </a:ext>
            </a:extLst>
          </p:cNvPr>
          <p:cNvSpPr/>
          <p:nvPr/>
        </p:nvSpPr>
        <p:spPr>
          <a:xfrm>
            <a:off x="7484980" y="1719141"/>
            <a:ext cx="4554681" cy="505646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8" name="Rectangle 17">
            <a:extLst>
              <a:ext uri="{FF2B5EF4-FFF2-40B4-BE49-F238E27FC236}">
                <a16:creationId xmlns:a16="http://schemas.microsoft.com/office/drawing/2014/main" id="{94400AC7-A391-1749-A100-3F289D27E917}"/>
              </a:ext>
            </a:extLst>
          </p:cNvPr>
          <p:cNvSpPr/>
          <p:nvPr/>
        </p:nvSpPr>
        <p:spPr>
          <a:xfrm>
            <a:off x="4247592" y="1730678"/>
            <a:ext cx="3128076" cy="1400383"/>
          </a:xfrm>
          <a:prstGeom prst="rect">
            <a:avLst/>
          </a:prstGeom>
          <a:solidFill>
            <a:srgbClr val="9437FF">
              <a:alpha val="43529"/>
            </a:srgb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rPr>
              <a:t>E</a:t>
            </a:r>
            <a:r>
              <a:rPr lang="en-US">
                <a:solidFill>
                  <a:schemeClr val="tx1"/>
                </a:solidFill>
              </a:rPr>
              <a:t>ducate Together</a:t>
            </a:r>
          </a:p>
          <a:p>
            <a:pPr algn="ctr"/>
            <a:r>
              <a:rPr lang="en-US">
                <a:solidFill>
                  <a:schemeClr val="tx1"/>
                </a:solidFill>
              </a:rPr>
              <a:t>High Quality Teaching</a:t>
            </a:r>
          </a:p>
          <a:p>
            <a:pPr algn="ctr"/>
            <a:r>
              <a:rPr lang="en-US">
                <a:solidFill>
                  <a:schemeClr val="tx1"/>
                </a:solidFill>
              </a:rPr>
              <a:t>(Core offer we aspire to)</a:t>
            </a:r>
            <a:endParaRPr lang="en-US" sz="1600">
              <a:solidFill>
                <a:schemeClr val="tx1"/>
              </a:solidFill>
            </a:endParaRPr>
          </a:p>
        </p:txBody>
      </p:sp>
      <p:sp>
        <p:nvSpPr>
          <p:cNvPr id="19" name="Rectangle 18">
            <a:extLst>
              <a:ext uri="{FF2B5EF4-FFF2-40B4-BE49-F238E27FC236}">
                <a16:creationId xmlns:a16="http://schemas.microsoft.com/office/drawing/2014/main" id="{23FEE3B7-4F4E-AD49-8316-461E4BE6483A}"/>
              </a:ext>
            </a:extLst>
          </p:cNvPr>
          <p:cNvSpPr/>
          <p:nvPr/>
        </p:nvSpPr>
        <p:spPr>
          <a:xfrm>
            <a:off x="142879" y="4699029"/>
            <a:ext cx="3967022" cy="206979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2" name="TextBox 21">
            <a:extLst>
              <a:ext uri="{FF2B5EF4-FFF2-40B4-BE49-F238E27FC236}">
                <a16:creationId xmlns:a16="http://schemas.microsoft.com/office/drawing/2014/main" id="{0B265071-BFA9-7944-95B7-D12C571D4CFC}"/>
              </a:ext>
            </a:extLst>
          </p:cNvPr>
          <p:cNvSpPr txBox="1"/>
          <p:nvPr/>
        </p:nvSpPr>
        <p:spPr>
          <a:xfrm>
            <a:off x="142879" y="4705807"/>
            <a:ext cx="3791483" cy="2069797"/>
          </a:xfrm>
          <a:prstGeom prst="rect">
            <a:avLst/>
          </a:prstGeom>
          <a:noFill/>
        </p:spPr>
        <p:txBody>
          <a:bodyPr wrap="square" rtlCol="0">
            <a:spAutoFit/>
          </a:bodyPr>
          <a:lstStyle/>
          <a:p>
            <a:r>
              <a:rPr lang="en-US" sz="1600" b="1"/>
              <a:t>Additional support from others</a:t>
            </a:r>
          </a:p>
          <a:p>
            <a:pPr marL="285746" indent="-285746">
              <a:buFont typeface="Arial" panose="020B0604020202020204" pitchFamily="34" charset="0"/>
              <a:buChar char="•"/>
            </a:pPr>
            <a:r>
              <a:rPr lang="en-US" sz="1250"/>
              <a:t>Extra adult support for differentiated targets and use of key resources or strategies </a:t>
            </a:r>
          </a:p>
          <a:p>
            <a:pPr marL="285746" indent="-285746">
              <a:buFont typeface="Arial" panose="020B0604020202020204" pitchFamily="34" charset="0"/>
              <a:buChar char="•"/>
            </a:pPr>
            <a:r>
              <a:rPr lang="en-US" sz="1250"/>
              <a:t>Learning buddies</a:t>
            </a:r>
          </a:p>
          <a:p>
            <a:pPr marL="285746" indent="-285746">
              <a:buFont typeface="Arial" panose="020B0604020202020204" pitchFamily="34" charset="0"/>
              <a:buChar char="•"/>
            </a:pPr>
            <a:r>
              <a:rPr lang="en-US" sz="1250"/>
              <a:t>Play buddies </a:t>
            </a:r>
          </a:p>
          <a:p>
            <a:pPr marL="285746" indent="-285746">
              <a:buFont typeface="Arial" panose="020B0604020202020204" pitchFamily="34" charset="0"/>
              <a:buChar char="•"/>
            </a:pPr>
            <a:r>
              <a:rPr lang="en-GB" sz="1250"/>
              <a:t>Seating arrangements – including proximity to teachers/a buddy/ avoidance of distractions or sensory overload</a:t>
            </a:r>
          </a:p>
          <a:p>
            <a:pPr marL="285746" indent="-285746">
              <a:buFont typeface="Arial" panose="020B0604020202020204" pitchFamily="34" charset="0"/>
              <a:buChar char="•"/>
            </a:pPr>
            <a:r>
              <a:rPr lang="en-GB" sz="1250"/>
              <a:t>Catch up groups/boosters for Maths, reading, phonics, spelling, writing </a:t>
            </a:r>
          </a:p>
        </p:txBody>
      </p:sp>
      <p:sp>
        <p:nvSpPr>
          <p:cNvPr id="23" name="Rectangle 22">
            <a:extLst>
              <a:ext uri="{FF2B5EF4-FFF2-40B4-BE49-F238E27FC236}">
                <a16:creationId xmlns:a16="http://schemas.microsoft.com/office/drawing/2014/main" id="{9ED45994-5D41-D244-95EA-39FA7A256BBD}"/>
              </a:ext>
            </a:extLst>
          </p:cNvPr>
          <p:cNvSpPr/>
          <p:nvPr/>
        </p:nvSpPr>
        <p:spPr>
          <a:xfrm>
            <a:off x="4238134" y="3240716"/>
            <a:ext cx="3146994" cy="353488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4" name="TextBox 23">
            <a:extLst>
              <a:ext uri="{FF2B5EF4-FFF2-40B4-BE49-F238E27FC236}">
                <a16:creationId xmlns:a16="http://schemas.microsoft.com/office/drawing/2014/main" id="{B0058784-B59D-754F-8B44-E5927B1B9FD5}"/>
              </a:ext>
            </a:extLst>
          </p:cNvPr>
          <p:cNvSpPr txBox="1"/>
          <p:nvPr/>
        </p:nvSpPr>
        <p:spPr>
          <a:xfrm>
            <a:off x="4275973" y="3287879"/>
            <a:ext cx="3128075" cy="2862322"/>
          </a:xfrm>
          <a:prstGeom prst="rect">
            <a:avLst/>
          </a:prstGeom>
          <a:noFill/>
        </p:spPr>
        <p:txBody>
          <a:bodyPr wrap="square" rtlCol="0">
            <a:spAutoFit/>
          </a:bodyPr>
          <a:lstStyle/>
          <a:p>
            <a:r>
              <a:rPr lang="en-US" sz="1200" b="1"/>
              <a:t>The class community</a:t>
            </a:r>
          </a:p>
          <a:p>
            <a:r>
              <a:rPr lang="en-US" sz="1200"/>
              <a:t>Classroom charter created and agreed by pupils using Rights Respecting approach</a:t>
            </a:r>
          </a:p>
          <a:p>
            <a:pPr marL="285746" indent="-285746">
              <a:buFont typeface="Arial" panose="020B0604020202020204" pitchFamily="34" charset="0"/>
              <a:buChar char="•"/>
            </a:pPr>
            <a:r>
              <a:rPr lang="en-US" sz="1200"/>
              <a:t>Clearly displayed classroom rules and consistent use of rewards and consequences</a:t>
            </a:r>
          </a:p>
          <a:p>
            <a:pPr marL="285746" indent="-285746">
              <a:buFont typeface="Arial" panose="020B0604020202020204" pitchFamily="34" charset="0"/>
              <a:buChar char="•"/>
            </a:pPr>
            <a:r>
              <a:rPr lang="en-US" sz="1200"/>
              <a:t>Whole class Zones of Regulation curriculum to develop an understanding of our emotions and our states of alertness and how to manage them. </a:t>
            </a:r>
          </a:p>
          <a:p>
            <a:pPr marL="285746" indent="-285746">
              <a:buFont typeface="Arial" panose="020B0604020202020204" pitchFamily="34" charset="0"/>
              <a:buChar char="•"/>
            </a:pPr>
            <a:r>
              <a:rPr lang="en-US" sz="1200"/>
              <a:t>Opportunities for pupils to have individual roles and responsibilities within the class </a:t>
            </a:r>
          </a:p>
          <a:p>
            <a:pPr marL="285746" indent="-285746">
              <a:buFont typeface="Arial" panose="020B0604020202020204" pitchFamily="34" charset="0"/>
              <a:buChar char="•"/>
            </a:pPr>
            <a:r>
              <a:rPr lang="en-GB" sz="1200"/>
              <a:t>Topics which engage and reflect the lives, cultures and experiences of all our learners </a:t>
            </a:r>
            <a:endParaRPr lang="en-GB" sz="1200">
              <a:solidFill>
                <a:srgbClr val="FF0000"/>
              </a:solidFill>
            </a:endParaRPr>
          </a:p>
        </p:txBody>
      </p:sp>
      <p:sp>
        <p:nvSpPr>
          <p:cNvPr id="7" name="TextBox 6">
            <a:extLst>
              <a:ext uri="{FF2B5EF4-FFF2-40B4-BE49-F238E27FC236}">
                <a16:creationId xmlns:a16="http://schemas.microsoft.com/office/drawing/2014/main" id="{0799D4AF-F830-08B8-6392-048914FFF532}"/>
              </a:ext>
            </a:extLst>
          </p:cNvPr>
          <p:cNvSpPr txBox="1"/>
          <p:nvPr/>
        </p:nvSpPr>
        <p:spPr>
          <a:xfrm>
            <a:off x="7513357" y="1715141"/>
            <a:ext cx="4526304" cy="5078313"/>
          </a:xfrm>
          <a:prstGeom prst="rect">
            <a:avLst/>
          </a:prstGeom>
          <a:noFill/>
        </p:spPr>
        <p:txBody>
          <a:bodyPr wrap="square">
            <a:spAutoFit/>
          </a:bodyPr>
          <a:lstStyle/>
          <a:p>
            <a:r>
              <a:rPr lang="en-US" sz="1200" b="1"/>
              <a:t>Environment and resources </a:t>
            </a:r>
          </a:p>
          <a:p>
            <a:pPr lvl="0"/>
            <a:r>
              <a:rPr lang="en-GB" sz="1200" b="1"/>
              <a:t>Use of visuals</a:t>
            </a:r>
            <a:endParaRPr lang="en-GB" sz="1200" b="1">
              <a:cs typeface="Calibri"/>
            </a:endParaRPr>
          </a:p>
          <a:p>
            <a:pPr marL="285115" indent="-285115">
              <a:buFont typeface="Arial" panose="020B0604020202020204" pitchFamily="34" charset="0"/>
              <a:buChar char="•"/>
            </a:pPr>
            <a:r>
              <a:rPr lang="en-GB" sz="1200"/>
              <a:t>Large visual timetable at front of class</a:t>
            </a:r>
            <a:endParaRPr lang="en-GB" sz="1200">
              <a:cs typeface="Calibri"/>
            </a:endParaRPr>
          </a:p>
          <a:p>
            <a:pPr marL="285115" indent="-285115">
              <a:buFont typeface="Arial" panose="020B0604020202020204" pitchFamily="34" charset="0"/>
              <a:buChar char="•"/>
            </a:pPr>
            <a:r>
              <a:rPr lang="en-GB" sz="1200"/>
              <a:t>Visual prompts for rules and behaviour</a:t>
            </a:r>
            <a:endParaRPr lang="en-GB" sz="1200">
              <a:cs typeface="Calibri"/>
            </a:endParaRPr>
          </a:p>
          <a:p>
            <a:pPr marL="285115" indent="-285115">
              <a:buFont typeface="Arial" panose="020B0604020202020204" pitchFamily="34" charset="0"/>
              <a:buChar char="•"/>
            </a:pPr>
            <a:r>
              <a:rPr lang="en-GB" sz="1200"/>
              <a:t>Labelling of resources </a:t>
            </a:r>
            <a:endParaRPr lang="en-GB" sz="1200">
              <a:cs typeface="Calibri"/>
            </a:endParaRPr>
          </a:p>
          <a:p>
            <a:pPr marL="285115" indent="-285115">
              <a:buFont typeface="Arial" panose="020B0604020202020204" pitchFamily="34" charset="0"/>
              <a:buChar char="•"/>
            </a:pPr>
            <a:r>
              <a:rPr lang="en-GB" sz="1200"/>
              <a:t>Visual schedules for key routines </a:t>
            </a:r>
            <a:endParaRPr lang="en-GB" sz="1200">
              <a:cs typeface="Calibri"/>
            </a:endParaRPr>
          </a:p>
          <a:p>
            <a:pPr marL="285115" indent="-285115">
              <a:buFont typeface="Arial" panose="020B0604020202020204" pitchFamily="34" charset="0"/>
              <a:buChar char="•"/>
            </a:pPr>
            <a:r>
              <a:rPr lang="en-GB" sz="1200"/>
              <a:t>Visual task break downs </a:t>
            </a:r>
            <a:endParaRPr lang="en-GB" sz="1200">
              <a:cs typeface="Calibri"/>
            </a:endParaRPr>
          </a:p>
          <a:p>
            <a:pPr marL="285115" indent="-285115">
              <a:buFont typeface="Arial" panose="020B0604020202020204" pitchFamily="34" charset="0"/>
              <a:buChar char="•"/>
            </a:pPr>
            <a:r>
              <a:rPr lang="en-GB" sz="1200"/>
              <a:t>What a good one looks like </a:t>
            </a:r>
            <a:endParaRPr lang="en-GB" sz="1200">
              <a:cs typeface="Calibri"/>
            </a:endParaRPr>
          </a:p>
          <a:p>
            <a:pPr marL="285115" indent="-285115">
              <a:buFont typeface="Arial" panose="020B0604020202020204" pitchFamily="34" charset="0"/>
              <a:buChar char="•"/>
            </a:pPr>
            <a:r>
              <a:rPr lang="en-GB" sz="1200"/>
              <a:t>Understanding and identifying emotions display linked to  Zones of regulation curriculum.</a:t>
            </a:r>
            <a:endParaRPr lang="en-GB" sz="1200">
              <a:cs typeface="Calibri"/>
            </a:endParaRPr>
          </a:p>
          <a:p>
            <a:pPr marL="285115" indent="-285115">
              <a:buFont typeface="Arial" panose="020B0604020202020204" pitchFamily="34" charset="0"/>
              <a:buChar char="•"/>
            </a:pPr>
            <a:r>
              <a:rPr lang="en-GB" sz="1200"/>
              <a:t>IWB formatting to follow guidelines from British Dyslexia Assoc</a:t>
            </a:r>
            <a:endParaRPr lang="en-GB" sz="1200">
              <a:solidFill>
                <a:srgbClr val="FF0000"/>
              </a:solidFill>
              <a:cs typeface="Calibri" panose="020F0502020204030204"/>
            </a:endParaRPr>
          </a:p>
          <a:p>
            <a:pPr lvl="0"/>
            <a:r>
              <a:rPr lang="en-GB" sz="1200" b="1"/>
              <a:t>Resources to support subject based learning</a:t>
            </a:r>
            <a:endParaRPr lang="en-GB" sz="1200" b="1">
              <a:cs typeface="Calibri"/>
            </a:endParaRPr>
          </a:p>
          <a:p>
            <a:pPr marL="285115" indent="-285115">
              <a:buFont typeface="Arial" panose="020B0604020202020204" pitchFamily="34" charset="0"/>
              <a:buChar char="•"/>
            </a:pPr>
            <a:r>
              <a:rPr lang="en-GB" sz="1200"/>
              <a:t>Reading rulers/bookmarks </a:t>
            </a:r>
            <a:endParaRPr lang="en-GB" sz="1200">
              <a:cs typeface="Calibri"/>
            </a:endParaRPr>
          </a:p>
          <a:p>
            <a:pPr marL="285115" indent="-285115">
              <a:buFont typeface="Arial" panose="020B0604020202020204" pitchFamily="34" charset="0"/>
              <a:buChar char="•"/>
            </a:pPr>
            <a:r>
              <a:rPr lang="en-GB" sz="1200"/>
              <a:t>Pencil grips, variety of pens/pencils to try</a:t>
            </a:r>
            <a:endParaRPr lang="en-GB" sz="1200">
              <a:cs typeface="Calibri"/>
            </a:endParaRPr>
          </a:p>
          <a:p>
            <a:pPr marL="285115" indent="-285115">
              <a:buFont typeface="Arial" panose="020B0604020202020204" pitchFamily="34" charset="0"/>
              <a:buChar char="•"/>
            </a:pPr>
            <a:r>
              <a:rPr lang="en-GB" sz="1200"/>
              <a:t>Word mats /lists/ vocabulary cards</a:t>
            </a:r>
            <a:endParaRPr lang="en-GB" sz="1200">
              <a:cs typeface="Calibri"/>
            </a:endParaRPr>
          </a:p>
          <a:p>
            <a:pPr marL="285115" indent="-285115">
              <a:buFont typeface="Arial" panose="020B0604020202020204" pitchFamily="34" charset="0"/>
              <a:buChar char="•"/>
            </a:pPr>
            <a:r>
              <a:rPr lang="en-GB" sz="1200"/>
              <a:t>Letter and number strips for students to look at to see how to write them correctly </a:t>
            </a:r>
            <a:endParaRPr lang="en-GB" sz="1200">
              <a:cs typeface="Calibri"/>
            </a:endParaRPr>
          </a:p>
          <a:p>
            <a:pPr marL="285115" indent="-285115">
              <a:buFont typeface="Arial" panose="020B0604020202020204" pitchFamily="34" charset="0"/>
              <a:buChar char="•"/>
            </a:pPr>
            <a:r>
              <a:rPr lang="en-GB" sz="1200"/>
              <a:t>Writing frames,  Sentence starters, Individual whiteboards for drafting, colourful semantics resources</a:t>
            </a:r>
            <a:endParaRPr lang="en-GB" sz="1200">
              <a:cs typeface="Calibri"/>
            </a:endParaRPr>
          </a:p>
          <a:p>
            <a:pPr marL="285115" indent="-285115">
              <a:buFont typeface="Arial" panose="020B0604020202020204" pitchFamily="34" charset="0"/>
              <a:buChar char="•"/>
            </a:pPr>
            <a:r>
              <a:rPr lang="en-GB" sz="1200"/>
              <a:t>Number lines/Numicon/counters/cubes etc </a:t>
            </a:r>
            <a:endParaRPr lang="en-GB" sz="1200">
              <a:cs typeface="Calibri"/>
            </a:endParaRPr>
          </a:p>
          <a:p>
            <a:pPr marL="285115" indent="-285115">
              <a:buFont typeface="Arial" panose="020B0604020202020204" pitchFamily="34" charset="0"/>
              <a:buChar char="•"/>
            </a:pPr>
            <a:r>
              <a:rPr lang="en-GB" sz="1200"/>
              <a:t>Concrete resources/props/stimuli</a:t>
            </a:r>
            <a:endParaRPr lang="en-GB" sz="1200">
              <a:cs typeface="Calibri"/>
            </a:endParaRPr>
          </a:p>
          <a:p>
            <a:pPr marL="285115" indent="-285115">
              <a:buFont typeface="Arial" panose="020B0604020202020204" pitchFamily="34" charset="0"/>
              <a:buChar char="•"/>
            </a:pPr>
            <a:r>
              <a:rPr lang="en-GB" sz="1200"/>
              <a:t>Handouts available using British Dyslexia Association guidelines </a:t>
            </a:r>
            <a:endParaRPr lang="en-GB" sz="1200">
              <a:cs typeface="Calibri"/>
            </a:endParaRPr>
          </a:p>
          <a:p>
            <a:r>
              <a:rPr lang="en-GB" sz="1200" b="1"/>
              <a:t>Other </a:t>
            </a:r>
            <a:endParaRPr lang="en-GB" sz="1200" b="1">
              <a:cs typeface="Calibri"/>
            </a:endParaRPr>
          </a:p>
          <a:p>
            <a:pPr marL="170815" indent="-170815">
              <a:buFont typeface="Arial" panose="020B0604020202020204" pitchFamily="34" charset="0"/>
              <a:buChar char="•"/>
            </a:pPr>
            <a:r>
              <a:rPr lang="en-GB" sz="1200"/>
              <a:t>General social stories for whole class use</a:t>
            </a:r>
            <a:endParaRPr lang="en-GB" sz="1200">
              <a:cs typeface="Calibri"/>
            </a:endParaRPr>
          </a:p>
          <a:p>
            <a:pPr marL="170815" indent="-170815">
              <a:buFont typeface="Arial" panose="020B0604020202020204" pitchFamily="34" charset="0"/>
              <a:buChar char="•"/>
            </a:pPr>
            <a:r>
              <a:rPr lang="en-GB" sz="1200"/>
              <a:t>Sensory box with sensory toys and resources to access as needed - with support/direction. </a:t>
            </a:r>
            <a:endParaRPr lang="en-GB" sz="1200">
              <a:cs typeface="Calibri"/>
            </a:endParaRPr>
          </a:p>
          <a:p>
            <a:pPr marL="170815" indent="-170815">
              <a:buFont typeface="Arial" panose="020B0604020202020204" pitchFamily="34" charset="0"/>
              <a:buChar char="•"/>
            </a:pPr>
            <a:r>
              <a:rPr lang="en-GB" sz="1200"/>
              <a:t>Cosy/quiet corner to access as needed for calm time or time outs </a:t>
            </a:r>
            <a:endParaRPr lang="en-US" sz="1200"/>
          </a:p>
        </p:txBody>
      </p:sp>
    </p:spTree>
    <p:extLst>
      <p:ext uri="{BB962C8B-B14F-4D97-AF65-F5344CB8AC3E}">
        <p14:creationId xmlns:p14="http://schemas.microsoft.com/office/powerpoint/2010/main" val="699960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041791" y="2552979"/>
            <a:ext cx="10108417" cy="2684040"/>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a:solidFill>
                  <a:srgbClr val="002060"/>
                </a:solidFill>
                <a:cs typeface="Calibri"/>
              </a:rPr>
              <a:t>4e. What additional support is available for pupils with SEND </a:t>
            </a:r>
          </a:p>
          <a:p>
            <a:r>
              <a:rPr lang="en-GB" sz="2000">
                <a:solidFill>
                  <a:srgbClr val="002060"/>
                </a:solidFill>
                <a:cs typeface="Calibri"/>
              </a:rPr>
              <a:t>(additional to and different from offer, including EHCPs) </a:t>
            </a:r>
            <a:endParaRPr lang="en-GB" sz="2000">
              <a:solidFill>
                <a:schemeClr val="tx1"/>
              </a:solidFill>
              <a:cs typeface="Calibri"/>
            </a:endParaRPr>
          </a:p>
        </p:txBody>
      </p:sp>
      <p:sp>
        <p:nvSpPr>
          <p:cNvPr id="4" name="Teardrop 3">
            <a:extLst>
              <a:ext uri="{FF2B5EF4-FFF2-40B4-BE49-F238E27FC236}">
                <a16:creationId xmlns:a16="http://schemas.microsoft.com/office/drawing/2014/main" id="{019D12D1-CC21-4048-9073-740E9FE728D2}"/>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(Do)</a:t>
            </a:r>
          </a:p>
        </p:txBody>
      </p:sp>
      <p:sp>
        <p:nvSpPr>
          <p:cNvPr id="5" name="TextBox 4">
            <a:extLst>
              <a:ext uri="{FF2B5EF4-FFF2-40B4-BE49-F238E27FC236}">
                <a16:creationId xmlns:a16="http://schemas.microsoft.com/office/drawing/2014/main" id="{65887EC3-A423-869F-ED5C-3E0BD6A119B7}"/>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1565043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17456"/>
            <a:ext cx="11679044" cy="69529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Educate Together</a:t>
            </a:r>
          </a:p>
          <a:p>
            <a:pPr algn="ctr"/>
            <a:r>
              <a:rPr lang="en-US" sz="2000">
                <a:solidFill>
                  <a:schemeClr val="tx1"/>
                </a:solidFill>
              </a:rPr>
              <a:t>Provision that is “different from” or ”additional to” the core offer (</a:t>
            </a:r>
            <a:r>
              <a:rPr lang="en-US" sz="2000" b="1">
                <a:solidFill>
                  <a:schemeClr val="tx1"/>
                </a:solidFill>
              </a:rPr>
              <a:t>SEND support</a:t>
            </a:r>
            <a:r>
              <a:rPr lang="en-US" sz="2000">
                <a:solidFill>
                  <a:schemeClr val="tx1"/>
                </a:solidFill>
              </a:rPr>
              <a:t>) </a:t>
            </a:r>
          </a:p>
        </p:txBody>
      </p:sp>
      <p:sp>
        <p:nvSpPr>
          <p:cNvPr id="6" name="Rectangle 5">
            <a:extLst>
              <a:ext uri="{FF2B5EF4-FFF2-40B4-BE49-F238E27FC236}">
                <a16:creationId xmlns:a16="http://schemas.microsoft.com/office/drawing/2014/main" id="{C6F5D9F0-6DC3-BB49-9AB2-4A6B6B72E0C6}"/>
              </a:ext>
            </a:extLst>
          </p:cNvPr>
          <p:cNvSpPr/>
          <p:nvPr/>
        </p:nvSpPr>
        <p:spPr>
          <a:xfrm>
            <a:off x="293513" y="883778"/>
            <a:ext cx="2743200" cy="478283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0" name="Rectangle 19">
            <a:extLst>
              <a:ext uri="{FF2B5EF4-FFF2-40B4-BE49-F238E27FC236}">
                <a16:creationId xmlns:a16="http://schemas.microsoft.com/office/drawing/2014/main" id="{F586C997-02C2-264B-A1F5-1C03B74C0B7D}"/>
              </a:ext>
            </a:extLst>
          </p:cNvPr>
          <p:cNvSpPr/>
          <p:nvPr/>
        </p:nvSpPr>
        <p:spPr>
          <a:xfrm>
            <a:off x="3279187" y="932486"/>
            <a:ext cx="2743200" cy="4734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6206470" y="921122"/>
            <a:ext cx="2933245" cy="47454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5" name="Rectangle 24">
            <a:extLst>
              <a:ext uri="{FF2B5EF4-FFF2-40B4-BE49-F238E27FC236}">
                <a16:creationId xmlns:a16="http://schemas.microsoft.com/office/drawing/2014/main" id="{138AF4A1-AFD9-CF44-8DFC-37D4DA22E5C3}"/>
              </a:ext>
            </a:extLst>
          </p:cNvPr>
          <p:cNvSpPr/>
          <p:nvPr/>
        </p:nvSpPr>
        <p:spPr>
          <a:xfrm>
            <a:off x="9244361" y="932486"/>
            <a:ext cx="2743200" cy="474549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6" name="Rectangle 25">
            <a:extLst>
              <a:ext uri="{FF2B5EF4-FFF2-40B4-BE49-F238E27FC236}">
                <a16:creationId xmlns:a16="http://schemas.microsoft.com/office/drawing/2014/main" id="{8635AF93-A42A-664B-8AB3-A1B151D4087D}"/>
              </a:ext>
            </a:extLst>
          </p:cNvPr>
          <p:cNvSpPr/>
          <p:nvPr/>
        </p:nvSpPr>
        <p:spPr>
          <a:xfrm>
            <a:off x="256478" y="5761479"/>
            <a:ext cx="11731083" cy="1036336"/>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a:solidFill>
                  <a:schemeClr val="tx1"/>
                </a:solidFill>
              </a:rPr>
              <a:t>Education and Health Care plans (EHCPS)</a:t>
            </a:r>
            <a:r>
              <a:rPr lang="en-US" sz="1600">
                <a:solidFill>
                  <a:schemeClr val="tx1"/>
                </a:solidFill>
              </a:rPr>
              <a:t>: </a:t>
            </a:r>
            <a:r>
              <a:rPr lang="en-US" sz="1750">
                <a:solidFill>
                  <a:schemeClr val="tx1"/>
                </a:solidFill>
              </a:rPr>
              <a:t>We use our Element 2 budget to provide additional support described above.  If a pupil requires highly specialized support that goes beyond the school’s resources, the school may request an assessment for an </a:t>
            </a:r>
            <a:r>
              <a:rPr lang="en-US" sz="1750" b="1">
                <a:solidFill>
                  <a:schemeClr val="tx1"/>
                </a:solidFill>
              </a:rPr>
              <a:t>EHCP </a:t>
            </a:r>
            <a:r>
              <a:rPr lang="en-US" sz="1750">
                <a:solidFill>
                  <a:schemeClr val="tx1"/>
                </a:solidFill>
              </a:rPr>
              <a:t>and additional funding to ensure the right level of support. Click </a:t>
            </a:r>
            <a:r>
              <a:rPr lang="en-US" sz="1750" b="1">
                <a:solidFill>
                  <a:schemeClr val="tx1"/>
                </a:solidFill>
                <a:hlinkClick r:id="rId2"/>
              </a:rPr>
              <a:t>here</a:t>
            </a:r>
            <a:r>
              <a:rPr lang="en-US" sz="1750" b="1">
                <a:solidFill>
                  <a:schemeClr val="tx1"/>
                </a:solidFill>
              </a:rPr>
              <a:t> </a:t>
            </a:r>
            <a:r>
              <a:rPr lang="en-US" sz="1750">
                <a:solidFill>
                  <a:schemeClr val="tx1"/>
                </a:solidFill>
              </a:rPr>
              <a:t>for more information on EHCPS</a:t>
            </a:r>
          </a:p>
        </p:txBody>
      </p:sp>
      <p:sp>
        <p:nvSpPr>
          <p:cNvPr id="27" name="TextBox 26">
            <a:extLst>
              <a:ext uri="{FF2B5EF4-FFF2-40B4-BE49-F238E27FC236}">
                <a16:creationId xmlns:a16="http://schemas.microsoft.com/office/drawing/2014/main" id="{8E36B5D0-70DC-4349-83BD-D49BF5C7FC9B}"/>
              </a:ext>
            </a:extLst>
          </p:cNvPr>
          <p:cNvSpPr txBox="1"/>
          <p:nvPr/>
        </p:nvSpPr>
        <p:spPr>
          <a:xfrm>
            <a:off x="3279187" y="903680"/>
            <a:ext cx="2741972" cy="4033925"/>
          </a:xfrm>
          <a:prstGeom prst="rect">
            <a:avLst/>
          </a:prstGeom>
          <a:noFill/>
        </p:spPr>
        <p:txBody>
          <a:bodyPr wrap="square" rtlCol="0">
            <a:spAutoFit/>
          </a:bodyPr>
          <a:lstStyle/>
          <a:p>
            <a:pPr algn="ctr"/>
            <a:r>
              <a:rPr lang="en-US" sz="1600" b="1" dirty="0"/>
              <a:t>Communication and Interaction needs </a:t>
            </a:r>
            <a:endParaRPr lang="en-US" sz="1600" dirty="0"/>
          </a:p>
          <a:p>
            <a:r>
              <a:rPr lang="en-US" sz="1401" b="1" dirty="0"/>
              <a:t>Additional resources</a:t>
            </a:r>
          </a:p>
          <a:p>
            <a:pPr marL="285746" indent="-285746">
              <a:buFont typeface="Arial" panose="020B0604020202020204" pitchFamily="34" charset="0"/>
              <a:buChar char="•"/>
            </a:pPr>
            <a:r>
              <a:rPr lang="en-US" sz="1401" dirty="0"/>
              <a:t>Key individualised visuals to support communication </a:t>
            </a:r>
          </a:p>
          <a:p>
            <a:pPr marL="285746" indent="-285746">
              <a:buFont typeface="Arial" panose="020B0604020202020204" pitchFamily="34" charset="0"/>
              <a:buChar char="•"/>
            </a:pPr>
            <a:r>
              <a:rPr lang="en-US" sz="1401" dirty="0"/>
              <a:t>PECS</a:t>
            </a:r>
          </a:p>
          <a:p>
            <a:pPr marL="285746" indent="-285746">
              <a:buFont typeface="Arial" panose="020B0604020202020204" pitchFamily="34" charset="0"/>
              <a:buChar char="•"/>
            </a:pPr>
            <a:r>
              <a:rPr lang="en-US" sz="1401" dirty="0"/>
              <a:t>Makaton</a:t>
            </a:r>
          </a:p>
          <a:p>
            <a:pPr marL="285746" indent="-285746">
              <a:buFont typeface="Arial" panose="020B0604020202020204" pitchFamily="34" charset="0"/>
              <a:buChar char="•"/>
            </a:pPr>
            <a:r>
              <a:rPr lang="en-US" sz="1401" dirty="0"/>
              <a:t>Specialist assistive technology including ICT resources.</a:t>
            </a:r>
          </a:p>
          <a:p>
            <a:r>
              <a:rPr lang="en-US" sz="1401" b="1" dirty="0"/>
              <a:t>Interventions</a:t>
            </a:r>
          </a:p>
          <a:p>
            <a:pPr marL="285746" indent="-285746">
              <a:buFont typeface="Arial" panose="020B0604020202020204" pitchFamily="34" charset="0"/>
              <a:buChar char="•"/>
            </a:pPr>
            <a:r>
              <a:rPr lang="en-US" sz="1401" dirty="0"/>
              <a:t>Attention Autism</a:t>
            </a:r>
          </a:p>
          <a:p>
            <a:pPr marL="285746" indent="-285746">
              <a:buFont typeface="Arial" panose="020B0604020202020204" pitchFamily="34" charset="0"/>
              <a:buChar char="•"/>
            </a:pPr>
            <a:r>
              <a:rPr lang="en-US" sz="1401" dirty="0"/>
              <a:t>Lego Therapy </a:t>
            </a:r>
          </a:p>
          <a:p>
            <a:pPr marL="285746" indent="-285746">
              <a:buFont typeface="Arial" panose="020B0604020202020204" pitchFamily="34" charset="0"/>
              <a:buChar char="•"/>
            </a:pPr>
            <a:r>
              <a:rPr lang="en-US" sz="1401" dirty="0" err="1"/>
              <a:t>Colourful</a:t>
            </a:r>
            <a:r>
              <a:rPr lang="en-US" sz="1401" dirty="0"/>
              <a:t> Semantics</a:t>
            </a:r>
          </a:p>
          <a:p>
            <a:pPr marL="285746" indent="-285746">
              <a:buFont typeface="Arial" panose="020B0604020202020204" pitchFamily="34" charset="0"/>
              <a:buChar char="•"/>
            </a:pPr>
            <a:r>
              <a:rPr lang="en-US" sz="1401" dirty="0"/>
              <a:t>Speech and Language Therapy (</a:t>
            </a:r>
            <a:r>
              <a:rPr lang="en-US" sz="1401" dirty="0" err="1"/>
              <a:t>SaLT</a:t>
            </a:r>
            <a:r>
              <a:rPr lang="en-US" sz="1401" dirty="0"/>
              <a:t>) referral and </a:t>
            </a:r>
            <a:r>
              <a:rPr lang="en-US" sz="1401" dirty="0" err="1"/>
              <a:t>programme</a:t>
            </a:r>
            <a:r>
              <a:rPr lang="en-US" sz="1401" dirty="0"/>
              <a:t> of support including specialist areas e.g. speech, voice, support for selective mutism</a:t>
            </a:r>
          </a:p>
        </p:txBody>
      </p:sp>
      <p:sp>
        <p:nvSpPr>
          <p:cNvPr id="28" name="TextBox 27">
            <a:extLst>
              <a:ext uri="{FF2B5EF4-FFF2-40B4-BE49-F238E27FC236}">
                <a16:creationId xmlns:a16="http://schemas.microsoft.com/office/drawing/2014/main" id="{E5CC25E7-404F-094C-81E0-DDF7AF356558}"/>
              </a:ext>
            </a:extLst>
          </p:cNvPr>
          <p:cNvSpPr txBox="1"/>
          <p:nvPr/>
        </p:nvSpPr>
        <p:spPr>
          <a:xfrm>
            <a:off x="6258687" y="860715"/>
            <a:ext cx="2856088" cy="4680512"/>
          </a:xfrm>
          <a:prstGeom prst="rect">
            <a:avLst/>
          </a:prstGeom>
          <a:noFill/>
        </p:spPr>
        <p:txBody>
          <a:bodyPr wrap="square" lIns="91440" tIns="45720" rIns="91440" bIns="45720" rtlCol="0" anchor="t">
            <a:spAutoFit/>
          </a:bodyPr>
          <a:lstStyle/>
          <a:p>
            <a:pPr algn="ctr"/>
            <a:r>
              <a:rPr lang="en-US" sz="1600" b="1" dirty="0"/>
              <a:t>Social, Emotional and Mental </a:t>
            </a:r>
          </a:p>
          <a:p>
            <a:pPr algn="ctr"/>
            <a:r>
              <a:rPr lang="en-US" sz="1600" b="1" dirty="0"/>
              <a:t>Health needs </a:t>
            </a:r>
          </a:p>
          <a:p>
            <a:r>
              <a:rPr lang="en-US" sz="1401" b="1" dirty="0"/>
              <a:t>Additional resources</a:t>
            </a:r>
          </a:p>
          <a:p>
            <a:pPr marL="285115" indent="-285115">
              <a:buFont typeface="Arial" panose="020B0604020202020204" pitchFamily="34" charset="0"/>
              <a:buChar char="•"/>
            </a:pPr>
            <a:r>
              <a:rPr lang="en-US" sz="1401" dirty="0"/>
              <a:t>Now/next board</a:t>
            </a:r>
            <a:endParaRPr lang="en-US" sz="1401" dirty="0">
              <a:cs typeface="Calibri" panose="020F0502020204030204"/>
            </a:endParaRPr>
          </a:p>
          <a:p>
            <a:pPr marL="285115" indent="-285115">
              <a:buFont typeface="Arial" panose="020B0604020202020204" pitchFamily="34" charset="0"/>
              <a:buChar char="•"/>
            </a:pPr>
            <a:r>
              <a:rPr lang="en-US" sz="1401" dirty="0"/>
              <a:t>Individual visual timetables</a:t>
            </a:r>
            <a:endParaRPr lang="en-US" sz="1401" dirty="0">
              <a:cs typeface="Calibri" panose="020F0502020204030204"/>
            </a:endParaRPr>
          </a:p>
          <a:p>
            <a:pPr marL="285115" indent="-285115">
              <a:buFont typeface="Arial" panose="020B0604020202020204" pitchFamily="34" charset="0"/>
              <a:buChar char="•"/>
            </a:pPr>
            <a:r>
              <a:rPr lang="en-US" sz="1401" dirty="0"/>
              <a:t>Visual schedules for key routines</a:t>
            </a:r>
            <a:endParaRPr lang="en-US" sz="1401" dirty="0">
              <a:cs typeface="Calibri" panose="020F0502020204030204"/>
            </a:endParaRPr>
          </a:p>
          <a:p>
            <a:pPr marL="285115" indent="-285115">
              <a:buFont typeface="Arial" panose="020B0604020202020204" pitchFamily="34" charset="0"/>
              <a:buChar char="•"/>
            </a:pPr>
            <a:r>
              <a:rPr lang="en-US" sz="1401" dirty="0"/>
              <a:t>Five-point scale or similar</a:t>
            </a:r>
            <a:endParaRPr lang="en-US" sz="1401" dirty="0">
              <a:cs typeface="Calibri" panose="020F0502020204030204"/>
            </a:endParaRPr>
          </a:p>
          <a:p>
            <a:pPr marL="285115" indent="-285115">
              <a:buFont typeface="Arial" panose="020B0604020202020204" pitchFamily="34" charset="0"/>
              <a:buChar char="•"/>
            </a:pPr>
            <a:r>
              <a:rPr lang="en-US" sz="1401" dirty="0"/>
              <a:t>Reward chart</a:t>
            </a:r>
            <a:endParaRPr lang="en-US" sz="1401" dirty="0">
              <a:cs typeface="Calibri" panose="020F0502020204030204"/>
            </a:endParaRPr>
          </a:p>
          <a:p>
            <a:pPr marL="285115" indent="-285115">
              <a:buFont typeface="Arial" panose="020B0604020202020204" pitchFamily="34" charset="0"/>
              <a:buChar char="•"/>
            </a:pPr>
            <a:r>
              <a:rPr lang="en-US" sz="1401" dirty="0"/>
              <a:t>Calm box</a:t>
            </a:r>
            <a:endParaRPr lang="en-US" sz="1401" dirty="0">
              <a:cs typeface="Calibri" panose="020F0502020204030204"/>
            </a:endParaRPr>
          </a:p>
          <a:p>
            <a:pPr marL="285115" indent="-285115">
              <a:buFont typeface="Arial" panose="020B0604020202020204" pitchFamily="34" charset="0"/>
              <a:buChar char="•"/>
            </a:pPr>
            <a:r>
              <a:rPr lang="en-US" sz="1401" dirty="0"/>
              <a:t>Choosing board </a:t>
            </a:r>
            <a:endParaRPr lang="en-US" sz="1401" dirty="0">
              <a:cs typeface="Calibri" panose="020F0502020204030204"/>
            </a:endParaRPr>
          </a:p>
          <a:p>
            <a:pPr marL="285115" indent="-285115">
              <a:buFont typeface="Arial" panose="020B0604020202020204" pitchFamily="34" charset="0"/>
              <a:buChar char="•"/>
            </a:pPr>
            <a:r>
              <a:rPr lang="en-US" sz="1401" dirty="0"/>
              <a:t>Individual </a:t>
            </a:r>
            <a:r>
              <a:rPr lang="en-US" sz="1401" dirty="0" err="1"/>
              <a:t>behaviour</a:t>
            </a:r>
            <a:r>
              <a:rPr lang="en-US" sz="1401" dirty="0"/>
              <a:t> plan</a:t>
            </a:r>
            <a:endParaRPr lang="en-US" sz="1401" dirty="0">
              <a:cs typeface="Calibri" panose="020F0502020204030204"/>
            </a:endParaRPr>
          </a:p>
          <a:p>
            <a:pPr marL="285115" indent="-285115">
              <a:buFont typeface="Arial" panose="020B0604020202020204" pitchFamily="34" charset="0"/>
              <a:buChar char="•"/>
            </a:pPr>
            <a:r>
              <a:rPr lang="en-US" sz="1401" dirty="0"/>
              <a:t>Reward chart</a:t>
            </a:r>
            <a:endParaRPr lang="en-US" sz="1401" dirty="0">
              <a:cs typeface="Calibri" panose="020F0502020204030204"/>
            </a:endParaRPr>
          </a:p>
          <a:p>
            <a:pPr marL="285115" indent="-285115">
              <a:buFont typeface="Arial" panose="020B0604020202020204" pitchFamily="34" charset="0"/>
              <a:buChar char="•"/>
            </a:pPr>
            <a:r>
              <a:rPr lang="en-US" sz="1401" dirty="0" err="1"/>
              <a:t>Personalised</a:t>
            </a:r>
            <a:r>
              <a:rPr lang="en-US" sz="1401" dirty="0"/>
              <a:t> Social Stories</a:t>
            </a:r>
          </a:p>
          <a:p>
            <a:pPr marL="285115" indent="-285115">
              <a:buFont typeface="Arial" panose="020B0604020202020204" pitchFamily="34" charset="0"/>
              <a:buChar char="•"/>
            </a:pPr>
            <a:r>
              <a:rPr lang="en-US" sz="1401" dirty="0">
                <a:cs typeface="Calibri" panose="020F0502020204030204"/>
              </a:rPr>
              <a:t>Zones of Regulation Stations within each classroom</a:t>
            </a:r>
            <a:endParaRPr lang="en-US" sz="500" dirty="0">
              <a:cs typeface="Calibri" panose="020F0502020204030204"/>
            </a:endParaRPr>
          </a:p>
          <a:p>
            <a:r>
              <a:rPr lang="en-US" sz="1401" b="1" dirty="0"/>
              <a:t>Interventions</a:t>
            </a:r>
          </a:p>
          <a:p>
            <a:pPr marL="285115" indent="-285115">
              <a:buFont typeface="Arial" panose="020B0604020202020204" pitchFamily="34" charset="0"/>
              <a:buChar char="•"/>
            </a:pPr>
            <a:r>
              <a:rPr lang="en-US" sz="1400" dirty="0"/>
              <a:t>Thrive sessions </a:t>
            </a:r>
            <a:endParaRPr lang="en-US" sz="1400" dirty="0">
              <a:cs typeface="Calibri"/>
            </a:endParaRPr>
          </a:p>
          <a:p>
            <a:pPr marL="285115" indent="-285115">
              <a:buFont typeface="Arial" panose="020B0604020202020204" pitchFamily="34" charset="0"/>
              <a:buChar char="•"/>
            </a:pPr>
            <a:r>
              <a:rPr lang="en-US" sz="1401" dirty="0"/>
              <a:t>Zones of regulation sessions</a:t>
            </a:r>
            <a:endParaRPr lang="en-US" sz="1401" dirty="0">
              <a:cs typeface="Calibri" panose="020F0502020204030204"/>
            </a:endParaRPr>
          </a:p>
          <a:p>
            <a:pPr marL="285115" indent="-285115">
              <a:buFont typeface="Arial" panose="020B0604020202020204" pitchFamily="34" charset="0"/>
              <a:buChar char="•"/>
            </a:pPr>
            <a:r>
              <a:rPr lang="en-US" sz="1401" dirty="0"/>
              <a:t>Play skills/social skills</a:t>
            </a:r>
            <a:endParaRPr lang="en-US" sz="1401" dirty="0">
              <a:cs typeface="Calibri" panose="020F0502020204030204"/>
            </a:endParaRPr>
          </a:p>
          <a:p>
            <a:pPr marL="285115" indent="-285115">
              <a:buFont typeface="Arial" panose="020B0604020202020204" pitchFamily="34" charset="0"/>
              <a:buChar char="•"/>
            </a:pPr>
            <a:r>
              <a:rPr lang="en-US" sz="1401" dirty="0"/>
              <a:t>Referral to </a:t>
            </a:r>
            <a:r>
              <a:rPr lang="en-US" sz="1401" dirty="0" err="1"/>
              <a:t>SaLT</a:t>
            </a:r>
            <a:r>
              <a:rPr lang="en-US" sz="1401" dirty="0"/>
              <a:t> /EP/</a:t>
            </a:r>
            <a:r>
              <a:rPr lang="en-US" sz="1401" dirty="0" err="1"/>
              <a:t>Behaviour</a:t>
            </a:r>
            <a:r>
              <a:rPr lang="en-US" sz="1401" dirty="0"/>
              <a:t> support and </a:t>
            </a:r>
            <a:r>
              <a:rPr lang="en-US" sz="1401" dirty="0" err="1"/>
              <a:t>programme</a:t>
            </a:r>
            <a:endParaRPr lang="en-US" sz="1401" dirty="0">
              <a:cs typeface="Calibri" panose="020F0502020204030204"/>
            </a:endParaRPr>
          </a:p>
        </p:txBody>
      </p:sp>
      <p:sp>
        <p:nvSpPr>
          <p:cNvPr id="29" name="TextBox 28">
            <a:extLst>
              <a:ext uri="{FF2B5EF4-FFF2-40B4-BE49-F238E27FC236}">
                <a16:creationId xmlns:a16="http://schemas.microsoft.com/office/drawing/2014/main" id="{D17C9105-57EF-4E40-8F9C-9C96359302AB}"/>
              </a:ext>
            </a:extLst>
          </p:cNvPr>
          <p:cNvSpPr txBox="1"/>
          <p:nvPr/>
        </p:nvSpPr>
        <p:spPr>
          <a:xfrm>
            <a:off x="9614982" y="947602"/>
            <a:ext cx="2001958" cy="584775"/>
          </a:xfrm>
          <a:prstGeom prst="rect">
            <a:avLst/>
          </a:prstGeom>
          <a:noFill/>
        </p:spPr>
        <p:txBody>
          <a:bodyPr wrap="none" rtlCol="0">
            <a:spAutoFit/>
          </a:bodyPr>
          <a:lstStyle/>
          <a:p>
            <a:pPr algn="ctr"/>
            <a:r>
              <a:rPr lang="en-US" sz="1600" b="1" dirty="0"/>
              <a:t>Physical and Sensory </a:t>
            </a:r>
          </a:p>
          <a:p>
            <a:pPr algn="ctr"/>
            <a:r>
              <a:rPr lang="en-US" sz="1600" b="1" dirty="0"/>
              <a:t>needs </a:t>
            </a:r>
          </a:p>
        </p:txBody>
      </p:sp>
      <p:sp>
        <p:nvSpPr>
          <p:cNvPr id="9" name="TextBox 8">
            <a:extLst>
              <a:ext uri="{FF2B5EF4-FFF2-40B4-BE49-F238E27FC236}">
                <a16:creationId xmlns:a16="http://schemas.microsoft.com/office/drawing/2014/main" id="{2ECD262B-C68A-0945-9404-FAED5D9EF916}"/>
              </a:ext>
            </a:extLst>
          </p:cNvPr>
          <p:cNvSpPr txBox="1"/>
          <p:nvPr/>
        </p:nvSpPr>
        <p:spPr>
          <a:xfrm>
            <a:off x="9244361" y="1432428"/>
            <a:ext cx="2620990" cy="3294876"/>
          </a:xfrm>
          <a:prstGeom prst="rect">
            <a:avLst/>
          </a:prstGeom>
          <a:noFill/>
        </p:spPr>
        <p:txBody>
          <a:bodyPr wrap="square" rtlCol="0">
            <a:spAutoFit/>
          </a:bodyPr>
          <a:lstStyle/>
          <a:p>
            <a:r>
              <a:rPr lang="en-US" sz="1300" b="1" dirty="0"/>
              <a:t>Additional resources</a:t>
            </a:r>
          </a:p>
          <a:p>
            <a:pPr marL="285746" indent="-285746">
              <a:buFont typeface="Arial" panose="020B0604020202020204" pitchFamily="34" charset="0"/>
              <a:buChar char="•"/>
            </a:pPr>
            <a:r>
              <a:rPr lang="en-US" sz="1401" dirty="0"/>
              <a:t>Desk slope/pencil grips</a:t>
            </a:r>
          </a:p>
          <a:p>
            <a:pPr marL="285746" indent="-285746">
              <a:buFont typeface="Arial" panose="020B0604020202020204" pitchFamily="34" charset="0"/>
              <a:buChar char="•"/>
            </a:pPr>
            <a:r>
              <a:rPr lang="en-US" sz="1401" dirty="0"/>
              <a:t>Sensory toys, manipulatives, resources</a:t>
            </a:r>
          </a:p>
          <a:p>
            <a:pPr marL="285746" indent="-285746">
              <a:buFont typeface="Arial" panose="020B0604020202020204" pitchFamily="34" charset="0"/>
              <a:buChar char="•"/>
            </a:pPr>
            <a:r>
              <a:rPr lang="en-US" sz="1401" dirty="0"/>
              <a:t>Ear defenders</a:t>
            </a:r>
          </a:p>
          <a:p>
            <a:pPr marL="285746" indent="-285746">
              <a:buFont typeface="Arial" panose="020B0604020202020204" pitchFamily="34" charset="0"/>
              <a:buChar char="•"/>
            </a:pPr>
            <a:r>
              <a:rPr lang="en-US" sz="1401" dirty="0"/>
              <a:t>Handouts with extra large print.</a:t>
            </a:r>
          </a:p>
          <a:p>
            <a:pPr marL="285746" indent="-285746">
              <a:buFont typeface="Arial" panose="020B0604020202020204" pitchFamily="34" charset="0"/>
              <a:buChar char="•"/>
            </a:pPr>
            <a:r>
              <a:rPr lang="en-US" sz="1401" dirty="0"/>
              <a:t>Bands for chair legs</a:t>
            </a:r>
          </a:p>
          <a:p>
            <a:r>
              <a:rPr lang="en-US" sz="1300" b="1" dirty="0"/>
              <a:t>Interventions</a:t>
            </a:r>
          </a:p>
          <a:p>
            <a:pPr marL="285746" indent="-285746">
              <a:buFont typeface="Arial" panose="020B0604020202020204" pitchFamily="34" charset="0"/>
              <a:buChar char="•"/>
            </a:pPr>
            <a:r>
              <a:rPr lang="en-US" sz="1401" dirty="0"/>
              <a:t>Sensory regulation exercises</a:t>
            </a:r>
          </a:p>
          <a:p>
            <a:pPr marL="285746" indent="-285746">
              <a:buFont typeface="Arial" panose="020B0604020202020204" pitchFamily="34" charset="0"/>
              <a:buChar char="•"/>
            </a:pPr>
            <a:r>
              <a:rPr lang="en-US" sz="1401" dirty="0"/>
              <a:t>Use of sensory room</a:t>
            </a:r>
          </a:p>
          <a:p>
            <a:pPr marL="285746" indent="-285746">
              <a:buFont typeface="Arial" panose="020B0604020202020204" pitchFamily="34" charset="0"/>
              <a:buChar char="•"/>
            </a:pPr>
            <a:r>
              <a:rPr lang="en-US" sz="1401" dirty="0"/>
              <a:t>Fine motor skills </a:t>
            </a:r>
          </a:p>
          <a:p>
            <a:pPr marL="285746" indent="-285746">
              <a:buFont typeface="Arial" panose="020B0604020202020204" pitchFamily="34" charset="0"/>
              <a:buChar char="•"/>
            </a:pPr>
            <a:r>
              <a:rPr lang="en-US" sz="1401" dirty="0"/>
              <a:t>Handwriting </a:t>
            </a:r>
          </a:p>
          <a:p>
            <a:pPr marL="285746" indent="-285746">
              <a:buFont typeface="Arial" panose="020B0604020202020204" pitchFamily="34" charset="0"/>
              <a:buChar char="•"/>
            </a:pPr>
            <a:r>
              <a:rPr lang="en-US" sz="1401" dirty="0"/>
              <a:t>Physiotherapist or OT referral and </a:t>
            </a:r>
            <a:r>
              <a:rPr lang="en-US" sz="1401" dirty="0" err="1"/>
              <a:t>programme</a:t>
            </a:r>
            <a:r>
              <a:rPr lang="en-US" sz="1401" dirty="0"/>
              <a:t> of support</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58876" y="860715"/>
            <a:ext cx="2757843" cy="4218847"/>
          </a:xfrm>
          <a:prstGeom prst="rect">
            <a:avLst/>
          </a:prstGeom>
          <a:noFill/>
        </p:spPr>
        <p:txBody>
          <a:bodyPr wrap="square" lIns="91440" tIns="45720" rIns="91440" bIns="45720" rtlCol="0" anchor="t">
            <a:spAutoFit/>
          </a:bodyPr>
          <a:lstStyle/>
          <a:p>
            <a:pPr algn="ctr"/>
            <a:r>
              <a:rPr lang="en-US" sz="1600" b="1"/>
              <a:t>Cognition and Learning needs</a:t>
            </a:r>
          </a:p>
          <a:p>
            <a:r>
              <a:rPr lang="en-US" sz="1401" b="1"/>
              <a:t>Additional resources</a:t>
            </a:r>
          </a:p>
          <a:p>
            <a:pPr marL="285746" indent="-285746">
              <a:buFont typeface="Arial" panose="020B0604020202020204" pitchFamily="34" charset="0"/>
              <a:buChar char="•"/>
            </a:pPr>
            <a:r>
              <a:rPr lang="en-US" sz="1401"/>
              <a:t>Coloured overlays</a:t>
            </a:r>
          </a:p>
          <a:p>
            <a:pPr marL="285746" indent="-285746">
              <a:buFont typeface="Arial" panose="020B0604020202020204" pitchFamily="34" charset="0"/>
              <a:buChar char="•"/>
            </a:pPr>
            <a:r>
              <a:rPr lang="en-US" sz="1401"/>
              <a:t>Light blue or beige/cream writing paper</a:t>
            </a:r>
          </a:p>
          <a:p>
            <a:pPr marL="285746" indent="-285746">
              <a:buFont typeface="Arial" panose="020B0604020202020204" pitchFamily="34" charset="0"/>
              <a:buChar char="•"/>
            </a:pPr>
            <a:r>
              <a:rPr lang="en-US" sz="1401"/>
              <a:t>Individual, visual task break downs or schedules</a:t>
            </a:r>
          </a:p>
          <a:p>
            <a:r>
              <a:rPr lang="en-US" sz="1401" b="1"/>
              <a:t>Interventions</a:t>
            </a:r>
          </a:p>
          <a:p>
            <a:pPr marL="285746" indent="-285746">
              <a:buFont typeface="Arial" panose="020B0604020202020204" pitchFamily="34" charset="0"/>
              <a:buChar char="•"/>
            </a:pPr>
            <a:r>
              <a:rPr lang="en-US" sz="1401"/>
              <a:t>Precision Teaching (core skills) </a:t>
            </a:r>
          </a:p>
          <a:p>
            <a:pPr marL="285746" indent="-285746">
              <a:buFont typeface="Arial" panose="020B0604020202020204" pitchFamily="34" charset="0"/>
              <a:buChar char="•"/>
            </a:pPr>
            <a:r>
              <a:rPr lang="en-US" sz="1401"/>
              <a:t>Phonics </a:t>
            </a:r>
          </a:p>
          <a:p>
            <a:pPr marL="285746" indent="-285746">
              <a:buFont typeface="Arial" panose="020B0604020202020204" pitchFamily="34" charset="0"/>
              <a:buChar char="•"/>
            </a:pPr>
            <a:r>
              <a:rPr lang="en-US" sz="1401"/>
              <a:t>Reading</a:t>
            </a:r>
          </a:p>
          <a:p>
            <a:pPr marL="285746" indent="-285746">
              <a:buFont typeface="Arial" panose="020B0604020202020204" pitchFamily="34" charset="0"/>
              <a:buChar char="•"/>
            </a:pPr>
            <a:r>
              <a:rPr lang="en-US" sz="1401"/>
              <a:t>Reading/Spelling-NESSY</a:t>
            </a:r>
          </a:p>
          <a:p>
            <a:pPr marL="285746" indent="-285746">
              <a:buFont typeface="Arial" panose="020B0604020202020204" pitchFamily="34" charset="0"/>
              <a:buChar char="•"/>
            </a:pPr>
            <a:r>
              <a:rPr lang="en-US" sz="1401"/>
              <a:t>TEACCH – multi-sensory, structured approach to learning</a:t>
            </a:r>
          </a:p>
          <a:p>
            <a:pPr marL="285746" indent="-285746">
              <a:buFont typeface="Arial" panose="020B0604020202020204" pitchFamily="34" charset="0"/>
              <a:buChar char="•"/>
            </a:pPr>
            <a:r>
              <a:rPr lang="en-US" sz="1401"/>
              <a:t>Referral to an Educational Psychologist or a Specialist Teacher and </a:t>
            </a:r>
            <a:r>
              <a:rPr lang="en-US" sz="1401" err="1"/>
              <a:t>programme</a:t>
            </a:r>
            <a:r>
              <a:rPr lang="en-US" sz="1401"/>
              <a:t> of support</a:t>
            </a:r>
          </a:p>
        </p:txBody>
      </p:sp>
    </p:spTree>
    <p:extLst>
      <p:ext uri="{BB962C8B-B14F-4D97-AF65-F5344CB8AC3E}">
        <p14:creationId xmlns:p14="http://schemas.microsoft.com/office/powerpoint/2010/main" val="417489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673769" y="1816768"/>
            <a:ext cx="10476440" cy="401401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5400">
              <a:solidFill>
                <a:srgbClr val="002060"/>
              </a:solidFill>
              <a:ea typeface="+mn-lt"/>
              <a:cs typeface="+mn-lt"/>
            </a:endParaRPr>
          </a:p>
          <a:p>
            <a:r>
              <a:rPr lang="en-GB" sz="5400">
                <a:solidFill>
                  <a:srgbClr val="002060"/>
                </a:solidFill>
                <a:ea typeface="+mn-lt"/>
                <a:cs typeface="+mn-lt"/>
              </a:rPr>
              <a:t>4f. What is the skillset of your staff and what training have they received in relation to supporting children with SEND? </a:t>
            </a:r>
            <a:endParaRPr lang="en-GB"/>
          </a:p>
        </p:txBody>
      </p:sp>
      <p:sp>
        <p:nvSpPr>
          <p:cNvPr id="4" name="Teardrop 3">
            <a:extLst>
              <a:ext uri="{FF2B5EF4-FFF2-40B4-BE49-F238E27FC236}">
                <a16:creationId xmlns:a16="http://schemas.microsoft.com/office/drawing/2014/main" id="{BDDB211D-D1BB-1B4D-B408-1E1DD9DC1FF4}"/>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Graduated approach to meeting needs of children with SEND  (Do)</a:t>
            </a:r>
          </a:p>
        </p:txBody>
      </p:sp>
      <p:sp>
        <p:nvSpPr>
          <p:cNvPr id="5" name="TextBox 4">
            <a:extLst>
              <a:ext uri="{FF2B5EF4-FFF2-40B4-BE49-F238E27FC236}">
                <a16:creationId xmlns:a16="http://schemas.microsoft.com/office/drawing/2014/main" id="{83407515-034F-F31E-6409-1DE2E8E7D967}"/>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50677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47390"/>
            <a:ext cx="11679044" cy="58477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Skill set and professional development for staff in relation to SEND </a:t>
            </a: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797572" cy="5823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164808" y="806730"/>
            <a:ext cx="3951129" cy="590387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8204680" y="821966"/>
            <a:ext cx="3708827" cy="588864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164808" y="831977"/>
            <a:ext cx="3797572" cy="5755422"/>
          </a:xfrm>
          <a:prstGeom prst="rect">
            <a:avLst/>
          </a:prstGeom>
          <a:noFill/>
        </p:spPr>
        <p:txBody>
          <a:bodyPr wrap="square" rtlCol="0">
            <a:spAutoFit/>
          </a:bodyPr>
          <a:lstStyle/>
          <a:p>
            <a:pPr algn="ctr"/>
            <a:r>
              <a:rPr lang="en-US" sz="1600" b="1" dirty="0">
                <a:solidFill>
                  <a:srgbClr val="002060"/>
                </a:solidFill>
              </a:rPr>
              <a:t>Whole school training </a:t>
            </a:r>
          </a:p>
          <a:p>
            <a:pPr algn="ctr"/>
            <a:r>
              <a:rPr lang="en-US" sz="1600" b="1" dirty="0">
                <a:solidFill>
                  <a:srgbClr val="002060"/>
                </a:solidFill>
              </a:rPr>
              <a:t>past 2020-2023</a:t>
            </a:r>
          </a:p>
          <a:p>
            <a:pPr algn="ctr"/>
            <a:endParaRPr lang="en-US" sz="1600" b="1" dirty="0">
              <a:solidFill>
                <a:srgbClr val="002060"/>
              </a:solidFill>
            </a:endParaRPr>
          </a:p>
          <a:p>
            <a:pPr marL="285750" indent="-285750">
              <a:buFont typeface="Arial" panose="020B0604020202020204" pitchFamily="34" charset="0"/>
              <a:buChar char="•"/>
            </a:pPr>
            <a:r>
              <a:rPr lang="en-US" sz="1600" dirty="0">
                <a:solidFill>
                  <a:srgbClr val="002060"/>
                </a:solidFill>
              </a:rPr>
              <a:t>Graduated approach to SEND support</a:t>
            </a:r>
          </a:p>
          <a:p>
            <a:pPr marL="285750" indent="-285750">
              <a:buFont typeface="Arial" panose="020B0604020202020204" pitchFamily="34" charset="0"/>
              <a:buChar char="•"/>
            </a:pPr>
            <a:r>
              <a:rPr lang="en-US" sz="1600" dirty="0">
                <a:solidFill>
                  <a:srgbClr val="002060"/>
                </a:solidFill>
              </a:rPr>
              <a:t>SMART target setting</a:t>
            </a:r>
          </a:p>
          <a:p>
            <a:pPr marL="285750" indent="-285750">
              <a:buFont typeface="Arial" panose="020B0604020202020204" pitchFamily="34" charset="0"/>
              <a:buChar char="•"/>
            </a:pPr>
            <a:r>
              <a:rPr lang="en-US" sz="1600" dirty="0">
                <a:solidFill>
                  <a:srgbClr val="002060"/>
                </a:solidFill>
              </a:rPr>
              <a:t>Use of small steps assessment tools</a:t>
            </a:r>
          </a:p>
          <a:p>
            <a:pPr marL="285750" indent="-285750">
              <a:buFontTx/>
              <a:buChar char="-"/>
            </a:pPr>
            <a:r>
              <a:rPr lang="en-US" sz="1600" dirty="0">
                <a:solidFill>
                  <a:srgbClr val="002060"/>
                </a:solidFill>
              </a:rPr>
              <a:t>Benchmarking for reading </a:t>
            </a:r>
          </a:p>
          <a:p>
            <a:pPr marL="285750" indent="-285750">
              <a:buFontTx/>
              <a:buChar char="-"/>
            </a:pPr>
            <a:r>
              <a:rPr lang="en-US" sz="1600" dirty="0" err="1">
                <a:solidFill>
                  <a:srgbClr val="002060"/>
                </a:solidFill>
              </a:rPr>
              <a:t>Sandwell</a:t>
            </a:r>
            <a:r>
              <a:rPr lang="en-US" sz="1600" dirty="0">
                <a:solidFill>
                  <a:srgbClr val="002060"/>
                </a:solidFill>
              </a:rPr>
              <a:t> numeracy</a:t>
            </a:r>
          </a:p>
          <a:p>
            <a:pPr marL="285750" indent="-285750">
              <a:buFontTx/>
              <a:buChar char="-"/>
            </a:pPr>
            <a:r>
              <a:rPr lang="en-US" sz="1600" dirty="0">
                <a:solidFill>
                  <a:srgbClr val="002060"/>
                </a:solidFill>
              </a:rPr>
              <a:t>Common exception word assessments</a:t>
            </a:r>
          </a:p>
          <a:p>
            <a:pPr marL="285750" indent="-285750">
              <a:buFontTx/>
              <a:buChar char="-"/>
            </a:pPr>
            <a:r>
              <a:rPr lang="en-US" sz="1600" dirty="0">
                <a:solidFill>
                  <a:srgbClr val="002060"/>
                </a:solidFill>
              </a:rPr>
              <a:t>GL ready Dyslexia screeners</a:t>
            </a:r>
          </a:p>
          <a:p>
            <a:pPr marL="285750" indent="-285750">
              <a:buFont typeface="Arial" panose="020B0604020202020204" pitchFamily="34" charset="0"/>
              <a:buChar char="•"/>
            </a:pPr>
            <a:r>
              <a:rPr lang="en-US" sz="1600" dirty="0">
                <a:solidFill>
                  <a:srgbClr val="002060"/>
                </a:solidFill>
              </a:rPr>
              <a:t>Autism Awareness</a:t>
            </a:r>
          </a:p>
          <a:p>
            <a:pPr marL="285750" indent="-285750">
              <a:buFont typeface="Arial" panose="020B0604020202020204" pitchFamily="34" charset="0"/>
              <a:buChar char="•"/>
            </a:pPr>
            <a:r>
              <a:rPr lang="en-US" sz="1600" dirty="0">
                <a:solidFill>
                  <a:srgbClr val="002060"/>
                </a:solidFill>
              </a:rPr>
              <a:t>Zones of regulation – strategies to support sensory and emotional regulation</a:t>
            </a:r>
          </a:p>
          <a:p>
            <a:pPr marL="285750" indent="-285750">
              <a:buFont typeface="Arial" panose="020B0604020202020204" pitchFamily="34" charset="0"/>
              <a:buChar char="•"/>
            </a:pPr>
            <a:r>
              <a:rPr lang="en-US" sz="1600" dirty="0">
                <a:solidFill>
                  <a:srgbClr val="002060"/>
                </a:solidFill>
              </a:rPr>
              <a:t>De-escalation strategies</a:t>
            </a:r>
          </a:p>
          <a:p>
            <a:pPr marL="285750" indent="-285750">
              <a:buFont typeface="Arial" panose="020B0604020202020204" pitchFamily="34" charset="0"/>
              <a:buChar char="•"/>
            </a:pPr>
            <a:r>
              <a:rPr lang="en-US" sz="1600" dirty="0">
                <a:solidFill>
                  <a:srgbClr val="002060"/>
                </a:solidFill>
              </a:rPr>
              <a:t>Restorative Justice</a:t>
            </a:r>
          </a:p>
          <a:p>
            <a:pPr marL="285750" indent="-285750">
              <a:buFont typeface="Arial" panose="020B0604020202020204" pitchFamily="34" charset="0"/>
              <a:buChar char="•"/>
            </a:pPr>
            <a:r>
              <a:rPr lang="en-US" sz="1600" dirty="0">
                <a:solidFill>
                  <a:srgbClr val="002060"/>
                </a:solidFill>
              </a:rPr>
              <a:t>Emotions coaching</a:t>
            </a:r>
            <a:endParaRPr lang="en-US" sz="1100" dirty="0">
              <a:solidFill>
                <a:srgbClr val="002060"/>
              </a:solidFill>
            </a:endParaRPr>
          </a:p>
          <a:p>
            <a:pPr marL="285750" indent="-285750">
              <a:buFont typeface="Arial" panose="020B0604020202020204" pitchFamily="34" charset="0"/>
              <a:buChar char="•"/>
            </a:pPr>
            <a:r>
              <a:rPr lang="en-US" sz="1600" dirty="0" err="1">
                <a:solidFill>
                  <a:srgbClr val="002060"/>
                </a:solidFill>
              </a:rPr>
              <a:t>Colourful</a:t>
            </a:r>
            <a:r>
              <a:rPr lang="en-US" sz="1600" dirty="0">
                <a:solidFill>
                  <a:srgbClr val="002060"/>
                </a:solidFill>
              </a:rPr>
              <a:t> semantics (language structure)</a:t>
            </a:r>
          </a:p>
          <a:p>
            <a:pPr marL="285750" indent="-285750">
              <a:buFont typeface="Arial" panose="020B0604020202020204" pitchFamily="34" charset="0"/>
              <a:buChar char="•"/>
            </a:pPr>
            <a:r>
              <a:rPr lang="en-US" sz="1600" dirty="0">
                <a:solidFill>
                  <a:srgbClr val="002060"/>
                </a:solidFill>
              </a:rPr>
              <a:t>Lego Therapy</a:t>
            </a:r>
          </a:p>
          <a:p>
            <a:pPr marL="285750" indent="-285750">
              <a:buFont typeface="Arial" panose="020B0604020202020204" pitchFamily="34" charset="0"/>
              <a:buChar char="•"/>
            </a:pPr>
            <a:endParaRPr lang="en-US" sz="1600" dirty="0">
              <a:solidFill>
                <a:srgbClr val="002060"/>
              </a:solidFill>
            </a:endParaRPr>
          </a:p>
          <a:p>
            <a:pPr algn="ctr"/>
            <a:endParaRPr lang="en-US" sz="1600" b="1" dirty="0">
              <a:solidFill>
                <a:srgbClr val="002060"/>
              </a:solidFill>
            </a:endParaRPr>
          </a:p>
          <a:p>
            <a:pPr algn="ctr"/>
            <a:endParaRPr lang="en-US" sz="1600" b="1" dirty="0">
              <a:solidFill>
                <a:srgbClr val="002060"/>
              </a:solidFill>
            </a:endParaRPr>
          </a:p>
        </p:txBody>
      </p:sp>
      <p:sp>
        <p:nvSpPr>
          <p:cNvPr id="28" name="TextBox 27">
            <a:extLst>
              <a:ext uri="{FF2B5EF4-FFF2-40B4-BE49-F238E27FC236}">
                <a16:creationId xmlns:a16="http://schemas.microsoft.com/office/drawing/2014/main" id="{E5CC25E7-404F-094C-81E0-DDF7AF356558}"/>
              </a:ext>
            </a:extLst>
          </p:cNvPr>
          <p:cNvSpPr txBox="1"/>
          <p:nvPr/>
        </p:nvSpPr>
        <p:spPr>
          <a:xfrm>
            <a:off x="8204680" y="973579"/>
            <a:ext cx="3587517" cy="4801314"/>
          </a:xfrm>
          <a:prstGeom prst="rect">
            <a:avLst/>
          </a:prstGeom>
          <a:noFill/>
        </p:spPr>
        <p:txBody>
          <a:bodyPr wrap="square" lIns="91440" tIns="45720" rIns="91440" bIns="45720" rtlCol="0" anchor="t">
            <a:spAutoFit/>
          </a:bodyPr>
          <a:lstStyle/>
          <a:p>
            <a:pPr algn="ctr"/>
            <a:r>
              <a:rPr lang="en-US" sz="1600" b="1" dirty="0">
                <a:solidFill>
                  <a:srgbClr val="002060"/>
                </a:solidFill>
              </a:rPr>
              <a:t>SEND TEAM </a:t>
            </a:r>
          </a:p>
          <a:p>
            <a:pPr algn="ctr"/>
            <a:r>
              <a:rPr lang="en-US" sz="1600" dirty="0">
                <a:solidFill>
                  <a:srgbClr val="002060"/>
                </a:solidFill>
              </a:rPr>
              <a:t>Becky (our SENCO) has held the National Award for Special Educational Needs Coordination since 2017. Becky has been a qualified primary school teacher for 10 years and enjoys her career very much.</a:t>
            </a:r>
          </a:p>
          <a:p>
            <a:pPr algn="ctr"/>
            <a:endParaRPr lang="en-US" sz="800" dirty="0">
              <a:solidFill>
                <a:srgbClr val="002060"/>
              </a:solidFill>
            </a:endParaRPr>
          </a:p>
          <a:p>
            <a:pPr algn="ctr"/>
            <a:r>
              <a:rPr lang="en-US" sz="1600" dirty="0">
                <a:solidFill>
                  <a:srgbClr val="002060"/>
                </a:solidFill>
              </a:rPr>
              <a:t>In addition, SENCOs across the trust receive support and guidance, including termly training sessions with our Director of Inclusion, Laura </a:t>
            </a:r>
            <a:r>
              <a:rPr lang="en-US" sz="1600" dirty="0" err="1">
                <a:solidFill>
                  <a:srgbClr val="002060"/>
                </a:solidFill>
              </a:rPr>
              <a:t>Bazell</a:t>
            </a:r>
            <a:r>
              <a:rPr lang="en-US" sz="1600" dirty="0">
                <a:solidFill>
                  <a:srgbClr val="002060"/>
                </a:solidFill>
              </a:rPr>
              <a:t>.  Click </a:t>
            </a:r>
            <a:r>
              <a:rPr lang="en-US" sz="1600" b="1" u="sng" dirty="0">
                <a:solidFill>
                  <a:srgbClr val="002060"/>
                </a:solidFill>
                <a:hlinkClick r:id="rId3"/>
              </a:rPr>
              <a:t>here </a:t>
            </a:r>
            <a:r>
              <a:rPr lang="en-US" sz="1600" dirty="0">
                <a:solidFill>
                  <a:srgbClr val="002060"/>
                </a:solidFill>
              </a:rPr>
              <a:t>for more information about Laura</a:t>
            </a:r>
          </a:p>
          <a:p>
            <a:pPr algn="ctr"/>
            <a:endParaRPr lang="en-US" sz="600" dirty="0">
              <a:solidFill>
                <a:srgbClr val="002060"/>
              </a:solidFill>
            </a:endParaRPr>
          </a:p>
          <a:p>
            <a:pPr algn="ctr"/>
            <a:endParaRPr lang="en-US" sz="400" dirty="0">
              <a:solidFill>
                <a:srgbClr val="002060"/>
              </a:solidFill>
            </a:endParaRPr>
          </a:p>
          <a:p>
            <a:pPr algn="ctr"/>
            <a:r>
              <a:rPr lang="en-US" sz="1600" b="1" dirty="0">
                <a:solidFill>
                  <a:srgbClr val="002060"/>
                </a:solidFill>
              </a:rPr>
              <a:t>External professionals </a:t>
            </a:r>
          </a:p>
          <a:p>
            <a:pPr algn="ctr"/>
            <a:r>
              <a:rPr lang="en-US" sz="1600" dirty="0">
                <a:solidFill>
                  <a:srgbClr val="002060"/>
                </a:solidFill>
              </a:rPr>
              <a:t>Our team of external professionals (</a:t>
            </a:r>
            <a:r>
              <a:rPr lang="en-US" sz="1600" dirty="0">
                <a:solidFill>
                  <a:srgbClr val="002060"/>
                </a:solidFill>
                <a:hlinkClick r:id="rId4" action="ppaction://hlinksldjump"/>
              </a:rPr>
              <a:t>see slide 29</a:t>
            </a:r>
            <a:r>
              <a:rPr lang="en-US" sz="1600" dirty="0">
                <a:solidFill>
                  <a:srgbClr val="002060"/>
                </a:solidFill>
              </a:rPr>
              <a:t>) offer coaching and training on specialist strategies and interventions required for pupils on an individual basis. This is another way in which staff are able to develop areas of expertise. </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1590" y="905678"/>
            <a:ext cx="3854475" cy="5786199"/>
          </a:xfrm>
          <a:prstGeom prst="rect">
            <a:avLst/>
          </a:prstGeom>
          <a:noFill/>
        </p:spPr>
        <p:txBody>
          <a:bodyPr wrap="square" rtlCol="0">
            <a:spAutoFit/>
          </a:bodyPr>
          <a:lstStyle/>
          <a:p>
            <a:pPr algn="ctr"/>
            <a:r>
              <a:rPr lang="en-US" sz="1600" b="1" dirty="0">
                <a:solidFill>
                  <a:srgbClr val="002060"/>
                </a:solidFill>
              </a:rPr>
              <a:t>Individual Staff CPD</a:t>
            </a:r>
          </a:p>
          <a:p>
            <a:pPr algn="ctr"/>
            <a:r>
              <a:rPr lang="en-US" sz="1600" dirty="0">
                <a:solidFill>
                  <a:srgbClr val="002060"/>
                </a:solidFill>
              </a:rPr>
              <a:t>At ETAT, we are in the process of developing a SEND learning pathway with essential modules for all staff members to complete. The training covers knowledge of different types of SEND, implementation of the graduated approach to SEND support and all the strategies and interventions that form both our core offer and our “different from and additional to” offer.  </a:t>
            </a:r>
          </a:p>
          <a:p>
            <a:pPr algn="ctr"/>
            <a:r>
              <a:rPr lang="en-US" sz="1600" dirty="0">
                <a:solidFill>
                  <a:srgbClr val="002060"/>
                </a:solidFill>
              </a:rPr>
              <a:t>When appropriate, targets for SEND are included within yearly performance development reviews  </a:t>
            </a:r>
          </a:p>
          <a:p>
            <a:pPr algn="ctr"/>
            <a:endParaRPr lang="en-US" sz="200" b="1" dirty="0">
              <a:solidFill>
                <a:srgbClr val="002060"/>
              </a:solidFill>
            </a:endParaRPr>
          </a:p>
          <a:p>
            <a:pPr algn="ctr"/>
            <a:r>
              <a:rPr lang="en-US" sz="1600" b="1" dirty="0">
                <a:solidFill>
                  <a:srgbClr val="002060"/>
                </a:solidFill>
              </a:rPr>
              <a:t>Staff specialisms and learning support structure</a:t>
            </a:r>
            <a:endParaRPr lang="en-US" sz="1600" dirty="0">
              <a:solidFill>
                <a:srgbClr val="002060"/>
              </a:solidFill>
            </a:endParaRPr>
          </a:p>
          <a:p>
            <a:pPr algn="ctr"/>
            <a:r>
              <a:rPr lang="en-US" sz="1600" dirty="0">
                <a:solidFill>
                  <a:srgbClr val="002060"/>
                </a:solidFill>
              </a:rPr>
              <a:t>Within our Learning support team, different staff members take the lead for specific areas of support. Ensuring a wide range of skills, training and knowledge informs recruitment decision.  </a:t>
            </a:r>
          </a:p>
          <a:p>
            <a:pPr algn="ctr"/>
            <a:r>
              <a:rPr lang="en-US" sz="1600" dirty="0">
                <a:solidFill>
                  <a:srgbClr val="002060"/>
                </a:solidFill>
              </a:rPr>
              <a:t>The learning pathway gives option for staff to further develop areas of expertise in specific areas. </a:t>
            </a:r>
          </a:p>
        </p:txBody>
      </p:sp>
    </p:spTree>
    <p:extLst>
      <p:ext uri="{BB962C8B-B14F-4D97-AF65-F5344CB8AC3E}">
        <p14:creationId xmlns:p14="http://schemas.microsoft.com/office/powerpoint/2010/main" val="2729544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958664" y="1409943"/>
            <a:ext cx="10108417" cy="403811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a:solidFill>
                  <a:srgbClr val="002060"/>
                </a:solidFill>
                <a:ea typeface="+mn-lt"/>
                <a:cs typeface="+mn-lt"/>
              </a:rPr>
              <a:t>5. How do you ensure that children have access to specialist support from external professionals and organisations? </a:t>
            </a:r>
            <a:endParaRPr lang="en-GB"/>
          </a:p>
        </p:txBody>
      </p:sp>
      <p:sp>
        <p:nvSpPr>
          <p:cNvPr id="3" name="TextBox 2">
            <a:extLst>
              <a:ext uri="{FF2B5EF4-FFF2-40B4-BE49-F238E27FC236}">
                <a16:creationId xmlns:a16="http://schemas.microsoft.com/office/drawing/2014/main" id="{1AF9BB57-2540-C589-E4C0-7514EFC95DBB}"/>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255259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2437099" y="2071057"/>
            <a:ext cx="7317803" cy="228916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1. What type of SEND do you provide for?  </a:t>
            </a:r>
          </a:p>
        </p:txBody>
      </p:sp>
      <p:sp>
        <p:nvSpPr>
          <p:cNvPr id="2" name="TextBox 1">
            <a:extLst>
              <a:ext uri="{FF2B5EF4-FFF2-40B4-BE49-F238E27FC236}">
                <a16:creationId xmlns:a16="http://schemas.microsoft.com/office/drawing/2014/main" id="{AD48C3AB-1260-E958-08CF-86688979986E}"/>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609397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78493" y="67443"/>
            <a:ext cx="11679044" cy="721000"/>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solidFill>
                  <a:schemeClr val="tx1"/>
                </a:solidFill>
              </a:rPr>
              <a:t>The school works in partnership with a range of specialists commissioned through the Local Authority, and other providers, including: </a:t>
            </a: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797572" cy="590361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a:p>
            <a:pPr algn="ctr"/>
            <a:endParaRPr lang="en-US" sz="1801">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164808" y="883777"/>
            <a:ext cx="3951129" cy="59036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8338214" y="899165"/>
            <a:ext cx="3575293" cy="588822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110804" y="899166"/>
            <a:ext cx="3951130" cy="2862322"/>
          </a:xfrm>
          <a:prstGeom prst="rect">
            <a:avLst/>
          </a:prstGeom>
          <a:noFill/>
        </p:spPr>
        <p:txBody>
          <a:bodyPr wrap="square" rtlCol="0">
            <a:spAutoFit/>
          </a:bodyPr>
          <a:lstStyle/>
          <a:p>
            <a:pPr algn="ctr"/>
            <a:r>
              <a:rPr lang="en-US" sz="2000" b="1" dirty="0">
                <a:solidFill>
                  <a:srgbClr val="002060"/>
                </a:solidFill>
              </a:rPr>
              <a:t>Private </a:t>
            </a:r>
            <a:r>
              <a:rPr lang="en-US" sz="2000" b="1" dirty="0" err="1">
                <a:solidFill>
                  <a:srgbClr val="002060"/>
                </a:solidFill>
              </a:rPr>
              <a:t>organisations</a:t>
            </a:r>
            <a:r>
              <a:rPr lang="en-US" sz="2000" b="1" dirty="0">
                <a:solidFill>
                  <a:srgbClr val="002060"/>
                </a:solidFill>
              </a:rPr>
              <a:t> and charities</a:t>
            </a:r>
          </a:p>
          <a:p>
            <a:pPr marL="285750" indent="-285750">
              <a:buFont typeface="Arial" panose="020B0604020202020204" pitchFamily="34" charset="0"/>
              <a:buChar char="•"/>
            </a:pPr>
            <a:endParaRPr lang="en-GB" sz="2000" dirty="0">
              <a:solidFill>
                <a:srgbClr val="002060"/>
              </a:solidFill>
            </a:endParaRPr>
          </a:p>
          <a:p>
            <a:pPr marL="285750" indent="-285750">
              <a:buFont typeface="Arial" panose="020B0604020202020204" pitchFamily="34" charset="0"/>
              <a:buChar char="•"/>
            </a:pPr>
            <a:r>
              <a:rPr lang="en-GB" dirty="0">
                <a:solidFill>
                  <a:srgbClr val="002060"/>
                </a:solidFill>
              </a:rPr>
              <a:t>Brighter Futures Educational Psychology services – we have contracted a minimum of 15 days per year across the Trust for additional advice, supervision and assessment work.</a:t>
            </a:r>
            <a:endParaRPr lang="en-US" sz="2000" b="1" dirty="0">
              <a:solidFill>
                <a:srgbClr val="002060"/>
              </a:solidFill>
            </a:endParaRPr>
          </a:p>
          <a:p>
            <a:endParaRPr lang="en-US" sz="1600" b="1" dirty="0">
              <a:solidFill>
                <a:srgbClr val="002060"/>
              </a:solidFill>
            </a:endParaRPr>
          </a:p>
          <a:p>
            <a:pPr algn="ctr"/>
            <a:endParaRPr lang="en-US" sz="1600" b="1" dirty="0">
              <a:solidFill>
                <a:srgbClr val="002060"/>
              </a:solidFill>
            </a:endParaRPr>
          </a:p>
        </p:txBody>
      </p:sp>
      <p:sp>
        <p:nvSpPr>
          <p:cNvPr id="28" name="TextBox 27">
            <a:extLst>
              <a:ext uri="{FF2B5EF4-FFF2-40B4-BE49-F238E27FC236}">
                <a16:creationId xmlns:a16="http://schemas.microsoft.com/office/drawing/2014/main" id="{E5CC25E7-404F-094C-81E0-DDF7AF356558}"/>
              </a:ext>
            </a:extLst>
          </p:cNvPr>
          <p:cNvSpPr txBox="1"/>
          <p:nvPr/>
        </p:nvSpPr>
        <p:spPr>
          <a:xfrm>
            <a:off x="8490857" y="973579"/>
            <a:ext cx="3301340" cy="5878532"/>
          </a:xfrm>
          <a:prstGeom prst="rect">
            <a:avLst/>
          </a:prstGeom>
          <a:noFill/>
        </p:spPr>
        <p:txBody>
          <a:bodyPr wrap="square" lIns="91440" tIns="45720" rIns="91440" bIns="45720" rtlCol="0" anchor="t">
            <a:spAutoFit/>
          </a:bodyPr>
          <a:lstStyle/>
          <a:p>
            <a:pPr algn="ctr"/>
            <a:r>
              <a:rPr lang="en-US" sz="2000" b="1" dirty="0">
                <a:solidFill>
                  <a:srgbClr val="002060"/>
                </a:solidFill>
              </a:rPr>
              <a:t>Local community </a:t>
            </a:r>
          </a:p>
          <a:p>
            <a:pPr algn="ctr"/>
            <a:r>
              <a:rPr lang="en-US" sz="1600" b="1" dirty="0">
                <a:solidFill>
                  <a:srgbClr val="002060"/>
                </a:solidFill>
              </a:rPr>
              <a:t>Our collaborative principle</a:t>
            </a:r>
          </a:p>
          <a:p>
            <a:pPr algn="ctr"/>
            <a:endParaRPr lang="en-US" sz="1600" b="1" dirty="0">
              <a:solidFill>
                <a:srgbClr val="002060"/>
              </a:solidFill>
            </a:endParaRPr>
          </a:p>
          <a:p>
            <a:pPr algn="ctr"/>
            <a:r>
              <a:rPr lang="en-US" dirty="0">
                <a:solidFill>
                  <a:srgbClr val="002060"/>
                </a:solidFill>
              </a:rPr>
              <a:t>As part of our ”collaborative” principle, we are seeking to increase our collaboration with parent and local community volunteers this year so that we can extend the range of interventions we run for children in school and expand our knowledge and skills base by receiving input from local specialists. </a:t>
            </a:r>
            <a:endParaRPr lang="en-US" dirty="0">
              <a:solidFill>
                <a:srgbClr val="002060"/>
              </a:solidFill>
              <a:cs typeface="Calibri"/>
            </a:endParaRPr>
          </a:p>
          <a:p>
            <a:pPr algn="ctr"/>
            <a:endParaRPr lang="en-US" dirty="0">
              <a:solidFill>
                <a:srgbClr val="002060"/>
              </a:solidFill>
            </a:endParaRPr>
          </a:p>
          <a:p>
            <a:pPr algn="ctr"/>
            <a:r>
              <a:rPr lang="en-US" dirty="0">
                <a:solidFill>
                  <a:srgbClr val="002060"/>
                </a:solidFill>
              </a:rPr>
              <a:t>Please do get in touch if you are interested in volunteering, or you have specialist skills or knowledge you would like to share in relation to supporting our children with SEND.</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4490" y="883778"/>
            <a:ext cx="3797572" cy="5109091"/>
          </a:xfrm>
          <a:prstGeom prst="rect">
            <a:avLst/>
          </a:prstGeom>
          <a:noFill/>
        </p:spPr>
        <p:txBody>
          <a:bodyPr wrap="square" rtlCol="0">
            <a:spAutoFit/>
          </a:bodyPr>
          <a:lstStyle/>
          <a:p>
            <a:pPr algn="ctr"/>
            <a:r>
              <a:rPr lang="en-US" sz="1900" b="1" dirty="0">
                <a:solidFill>
                  <a:srgbClr val="002060"/>
                </a:solidFill>
              </a:rPr>
              <a:t>Local authority education and health care providers</a:t>
            </a:r>
          </a:p>
          <a:p>
            <a:pPr marL="285750" indent="-285750">
              <a:buFont typeface="Arial" panose="020B0604020202020204" pitchFamily="34" charset="0"/>
              <a:buChar char="•"/>
            </a:pPr>
            <a:r>
              <a:rPr lang="en-US" dirty="0" err="1">
                <a:solidFill>
                  <a:srgbClr val="002060"/>
                </a:solidFill>
              </a:rPr>
              <a:t>BaNES</a:t>
            </a:r>
            <a:r>
              <a:rPr lang="en-US" dirty="0">
                <a:solidFill>
                  <a:srgbClr val="002060"/>
                </a:solidFill>
              </a:rPr>
              <a:t> SEN team. Our link Inclusion officer is Ben </a:t>
            </a:r>
            <a:r>
              <a:rPr lang="en-US" dirty="0" err="1">
                <a:solidFill>
                  <a:srgbClr val="002060"/>
                </a:solidFill>
              </a:rPr>
              <a:t>Gulvin</a:t>
            </a:r>
            <a:r>
              <a:rPr lang="en-US" dirty="0">
                <a:solidFill>
                  <a:srgbClr val="002060"/>
                </a:solidFill>
              </a:rPr>
              <a:t>.</a:t>
            </a:r>
          </a:p>
          <a:p>
            <a:pPr marL="285750" indent="-285750">
              <a:buFont typeface="Arial" panose="020B0604020202020204" pitchFamily="34" charset="0"/>
              <a:buChar char="•"/>
            </a:pPr>
            <a:r>
              <a:rPr lang="en-US" dirty="0">
                <a:solidFill>
                  <a:srgbClr val="002060"/>
                </a:solidFill>
              </a:rPr>
              <a:t>The speech and Language team. Our link therapist is Gemma Elliott</a:t>
            </a:r>
            <a:r>
              <a:rPr lang="en-US" b="1" dirty="0">
                <a:solidFill>
                  <a:srgbClr val="002060"/>
                </a:solidFill>
              </a:rPr>
              <a:t>. </a:t>
            </a:r>
          </a:p>
          <a:p>
            <a:pPr marL="285750" indent="-285750">
              <a:buFont typeface="Arial" panose="020B0604020202020204" pitchFamily="34" charset="0"/>
              <a:buChar char="•"/>
            </a:pPr>
            <a:r>
              <a:rPr lang="en-GB" dirty="0">
                <a:solidFill>
                  <a:srgbClr val="002060"/>
                </a:solidFill>
              </a:rPr>
              <a:t>Child and Adolescent Mental Health Service (CAMHs). </a:t>
            </a:r>
          </a:p>
          <a:p>
            <a:pPr marL="285750" indent="-285750">
              <a:buFont typeface="Arial" panose="020B0604020202020204" pitchFamily="34" charset="0"/>
              <a:buChar char="•"/>
            </a:pPr>
            <a:r>
              <a:rPr lang="en-GB" dirty="0">
                <a:solidFill>
                  <a:srgbClr val="002060"/>
                </a:solidFill>
              </a:rPr>
              <a:t>Primary Mental Health Specialist </a:t>
            </a:r>
            <a:endParaRPr lang="en-GB" b="1" dirty="0">
              <a:solidFill>
                <a:srgbClr val="002060"/>
              </a:solidFill>
            </a:endParaRPr>
          </a:p>
          <a:p>
            <a:pPr marL="285750" indent="-285750">
              <a:buFont typeface="Arial" panose="020B0604020202020204" pitchFamily="34" charset="0"/>
              <a:buChar char="•"/>
            </a:pPr>
            <a:r>
              <a:rPr lang="en-GB" dirty="0">
                <a:solidFill>
                  <a:srgbClr val="002060"/>
                </a:solidFill>
              </a:rPr>
              <a:t>Educational Psychologists (EPs)</a:t>
            </a:r>
          </a:p>
          <a:p>
            <a:pPr marL="285750" indent="-285750">
              <a:buFont typeface="Arial" panose="020B0604020202020204" pitchFamily="34" charset="0"/>
              <a:buChar char="•"/>
            </a:pPr>
            <a:r>
              <a:rPr lang="en-GB" dirty="0">
                <a:solidFill>
                  <a:srgbClr val="002060"/>
                </a:solidFill>
              </a:rPr>
              <a:t>Occupational Therapists (OTs)</a:t>
            </a:r>
          </a:p>
          <a:p>
            <a:pPr marL="285750" indent="-285750">
              <a:buFont typeface="Arial" panose="020B0604020202020204" pitchFamily="34" charset="0"/>
              <a:buChar char="•"/>
            </a:pPr>
            <a:r>
              <a:rPr lang="en-GB" dirty="0">
                <a:solidFill>
                  <a:srgbClr val="002060"/>
                </a:solidFill>
              </a:rPr>
              <a:t>Community paediatrics</a:t>
            </a:r>
          </a:p>
          <a:p>
            <a:pPr marL="285750" indent="-285750">
              <a:buFont typeface="Arial" panose="020B0604020202020204" pitchFamily="34" charset="0"/>
              <a:buChar char="•"/>
            </a:pPr>
            <a:r>
              <a:rPr lang="en-GB" dirty="0">
                <a:solidFill>
                  <a:srgbClr val="002060"/>
                </a:solidFill>
              </a:rPr>
              <a:t>Specialist Autism Support Service (SASS) .</a:t>
            </a:r>
          </a:p>
          <a:p>
            <a:pPr marL="285750" indent="-285750">
              <a:buFont typeface="Arial" panose="020B0604020202020204" pitchFamily="34" charset="0"/>
              <a:buChar char="•"/>
            </a:pPr>
            <a:r>
              <a:rPr lang="en-GB" dirty="0">
                <a:solidFill>
                  <a:srgbClr val="002060"/>
                </a:solidFill>
              </a:rPr>
              <a:t>Sensory Support Service (for visual and hearing impairments) </a:t>
            </a:r>
          </a:p>
          <a:p>
            <a:pPr marL="285750" indent="-285750">
              <a:buFont typeface="Arial" panose="020B0604020202020204" pitchFamily="34" charset="0"/>
              <a:buChar char="•"/>
            </a:pPr>
            <a:r>
              <a:rPr lang="en-GB" dirty="0">
                <a:solidFill>
                  <a:srgbClr val="002060"/>
                </a:solidFill>
              </a:rPr>
              <a:t>School Nurse service</a:t>
            </a:r>
          </a:p>
          <a:p>
            <a:pPr marL="285750" indent="-285750">
              <a:buFont typeface="Arial" panose="020B0604020202020204" pitchFamily="34" charset="0"/>
              <a:buChar char="•"/>
            </a:pPr>
            <a:r>
              <a:rPr lang="en-GB" dirty="0">
                <a:solidFill>
                  <a:srgbClr val="002060"/>
                </a:solidFill>
              </a:rPr>
              <a:t>Families in Focus</a:t>
            </a:r>
          </a:p>
        </p:txBody>
      </p:sp>
    </p:spTree>
    <p:extLst>
      <p:ext uri="{BB962C8B-B14F-4D97-AF65-F5344CB8AC3E}">
        <p14:creationId xmlns:p14="http://schemas.microsoft.com/office/powerpoint/2010/main" val="3703326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89689" y="1796598"/>
            <a:ext cx="9663454" cy="319103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4800">
              <a:solidFill>
                <a:srgbClr val="002060"/>
              </a:solidFill>
            </a:endParaRPr>
          </a:p>
          <a:p>
            <a:r>
              <a:rPr lang="en-GB" sz="4800">
                <a:solidFill>
                  <a:srgbClr val="002060"/>
                </a:solidFill>
              </a:rPr>
              <a:t>6. How do your support “Looked after Children” (LAC) who also have Special Educational Needs? </a:t>
            </a:r>
          </a:p>
        </p:txBody>
      </p:sp>
      <p:sp>
        <p:nvSpPr>
          <p:cNvPr id="3" name="TextBox 2">
            <a:extLst>
              <a:ext uri="{FF2B5EF4-FFF2-40B4-BE49-F238E27FC236}">
                <a16:creationId xmlns:a16="http://schemas.microsoft.com/office/drawing/2014/main" id="{4D24CCBB-6047-0895-7FE0-32762421C1A9}"/>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555079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64590" y="1227796"/>
            <a:ext cx="6505285" cy="2033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a:solidFill>
                  <a:srgbClr val="002060"/>
                </a:solidFill>
              </a:rPr>
              <a:t>Graduated approach</a:t>
            </a:r>
          </a:p>
          <a:p>
            <a:r>
              <a:rPr lang="en-GB" sz="2400">
                <a:solidFill>
                  <a:srgbClr val="002060"/>
                </a:solidFill>
              </a:rPr>
              <a:t>As with all our pupils on the SEND register, we use the Graduated approach to ensure quality SEND support. </a:t>
            </a:r>
          </a:p>
        </p:txBody>
      </p:sp>
      <p:sp>
        <p:nvSpPr>
          <p:cNvPr id="4" name="Rectangle 3">
            <a:extLst>
              <a:ext uri="{FF2B5EF4-FFF2-40B4-BE49-F238E27FC236}">
                <a16:creationId xmlns:a16="http://schemas.microsoft.com/office/drawing/2014/main" id="{F16FB964-4BEF-D747-8ACD-37341C11EBFD}"/>
              </a:ext>
            </a:extLst>
          </p:cNvPr>
          <p:cNvSpPr/>
          <p:nvPr/>
        </p:nvSpPr>
        <p:spPr>
          <a:xfrm>
            <a:off x="7232073" y="1227796"/>
            <a:ext cx="4636899"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a:solidFill>
                <a:srgbClr val="002060"/>
              </a:solidFill>
              <a:cs typeface="Calibri"/>
            </a:endParaRPr>
          </a:p>
          <a:p>
            <a:r>
              <a:rPr lang="en-US" sz="2400" b="1">
                <a:solidFill>
                  <a:srgbClr val="002060"/>
                </a:solidFill>
                <a:cs typeface="Calibri"/>
              </a:rPr>
              <a:t>Personal Education Plans</a:t>
            </a:r>
          </a:p>
          <a:p>
            <a:r>
              <a:rPr lang="en-US" sz="2400">
                <a:solidFill>
                  <a:srgbClr val="002060"/>
                </a:solidFill>
                <a:cs typeface="Calibri"/>
              </a:rPr>
              <a:t>The graduated approach is recorded using a Personal Education Plan (PEP) This is similar to an individual learning plan. </a:t>
            </a:r>
          </a:p>
          <a:p>
            <a:pPr algn="ctr"/>
            <a:endParaRPr lang="en-US" sz="190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23027" y="3597032"/>
            <a:ext cx="6588412" cy="29826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a:solidFill>
                  <a:srgbClr val="002060"/>
                </a:solidFill>
                <a:cs typeface="Calibri"/>
              </a:rPr>
              <a:t>Termly multi-professional meetings</a:t>
            </a:r>
          </a:p>
          <a:p>
            <a:r>
              <a:rPr lang="en-US" sz="2400">
                <a:solidFill>
                  <a:srgbClr val="002060"/>
                </a:solidFill>
                <a:cs typeface="Calibri"/>
              </a:rPr>
              <a:t>The pupil (when appropriate), class teacher and </a:t>
            </a:r>
            <a:r>
              <a:rPr lang="en-US" sz="2400" err="1">
                <a:solidFill>
                  <a:srgbClr val="002060"/>
                </a:solidFill>
                <a:cs typeface="Calibri"/>
              </a:rPr>
              <a:t>carers</a:t>
            </a:r>
            <a:r>
              <a:rPr lang="en-US" sz="2400">
                <a:solidFill>
                  <a:srgbClr val="002060"/>
                </a:solidFill>
                <a:cs typeface="Calibri"/>
              </a:rPr>
              <a:t> will meet three times a year (as with all SEND pupils) to update the PEP and review support. </a:t>
            </a:r>
          </a:p>
          <a:p>
            <a:r>
              <a:rPr lang="en-US" sz="2400">
                <a:solidFill>
                  <a:srgbClr val="002060"/>
                </a:solidFill>
                <a:cs typeface="Calibri"/>
              </a:rPr>
              <a:t>An advocate from the Hope Virtual School and the Designated Teacher for Looked after Children (currently Chris Thomas-Unsworth) also attends the meeting. </a:t>
            </a:r>
          </a:p>
        </p:txBody>
      </p:sp>
      <p:sp>
        <p:nvSpPr>
          <p:cNvPr id="6" name="TextBox 5">
            <a:extLst>
              <a:ext uri="{FF2B5EF4-FFF2-40B4-BE49-F238E27FC236}">
                <a16:creationId xmlns:a16="http://schemas.microsoft.com/office/drawing/2014/main" id="{F41711B1-4156-8149-9487-E17CDCCC8038}"/>
              </a:ext>
            </a:extLst>
          </p:cNvPr>
          <p:cNvSpPr txBox="1"/>
          <p:nvPr/>
        </p:nvSpPr>
        <p:spPr>
          <a:xfrm>
            <a:off x="736270" y="317742"/>
            <a:ext cx="10379034"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Supporting “Looked after children” who are also on the SEND register</a:t>
            </a:r>
          </a:p>
        </p:txBody>
      </p:sp>
      <p:sp>
        <p:nvSpPr>
          <p:cNvPr id="7" name="Rectangle 6">
            <a:extLst>
              <a:ext uri="{FF2B5EF4-FFF2-40B4-BE49-F238E27FC236}">
                <a16:creationId xmlns:a16="http://schemas.microsoft.com/office/drawing/2014/main" id="{6B73BBAE-5911-AA40-9630-DC96BFF31F9B}"/>
              </a:ext>
            </a:extLst>
          </p:cNvPr>
          <p:cNvSpPr/>
          <p:nvPr/>
        </p:nvSpPr>
        <p:spPr>
          <a:xfrm>
            <a:off x="7232073" y="3722914"/>
            <a:ext cx="4636899" cy="28568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r>
              <a:rPr lang="en-US" sz="2400" b="1">
                <a:solidFill>
                  <a:srgbClr val="002060"/>
                </a:solidFill>
                <a:cs typeface="Calibri"/>
              </a:rPr>
              <a:t>Collaborative approach between SENCO and the Designated teacher</a:t>
            </a:r>
          </a:p>
          <a:p>
            <a:r>
              <a:rPr lang="en-US" sz="2400">
                <a:solidFill>
                  <a:srgbClr val="002060"/>
                </a:solidFill>
                <a:cs typeface="Calibri"/>
              </a:rPr>
              <a:t>The Designated teacher for Looked after Children and the SENCO work together to ensure the school is working collaboratively to ensure the best support possible. </a:t>
            </a: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pPr algn="ctr"/>
            <a:endParaRPr lang="en-US" sz="1900">
              <a:solidFill>
                <a:srgbClr val="002060"/>
              </a:solidFill>
              <a:cs typeface="Calibri"/>
            </a:endParaRPr>
          </a:p>
        </p:txBody>
      </p:sp>
    </p:spTree>
    <p:extLst>
      <p:ext uri="{BB962C8B-B14F-4D97-AF65-F5344CB8AC3E}">
        <p14:creationId xmlns:p14="http://schemas.microsoft.com/office/powerpoint/2010/main" val="3986314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264273"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4800">
                <a:solidFill>
                  <a:srgbClr val="002060"/>
                </a:solidFill>
              </a:rPr>
              <a:t>7. How will you support my child when they start/leave your school or move to another year group? </a:t>
            </a:r>
          </a:p>
        </p:txBody>
      </p:sp>
      <p:sp>
        <p:nvSpPr>
          <p:cNvPr id="3" name="TextBox 2">
            <a:extLst>
              <a:ext uri="{FF2B5EF4-FFF2-40B4-BE49-F238E27FC236}">
                <a16:creationId xmlns:a16="http://schemas.microsoft.com/office/drawing/2014/main" id="{638604A4-9278-07CF-6402-80AD27BA3A8A}"/>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224046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8" y="1039091"/>
            <a:ext cx="4937740" cy="253538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a:solidFill>
                  <a:srgbClr val="002060"/>
                </a:solidFill>
              </a:rPr>
              <a:t>Understanding that transitions require support</a:t>
            </a:r>
          </a:p>
          <a:p>
            <a:r>
              <a:rPr lang="en-US" sz="2000">
                <a:solidFill>
                  <a:srgbClr val="002060"/>
                </a:solidFill>
              </a:rPr>
              <a:t>We know know that change can be particularly challenging for many children with SEND. We implement individualized transition </a:t>
            </a:r>
            <a:r>
              <a:rPr lang="en-US" sz="2000" err="1">
                <a:solidFill>
                  <a:srgbClr val="002060"/>
                </a:solidFill>
              </a:rPr>
              <a:t>programmes</a:t>
            </a:r>
            <a:r>
              <a:rPr lang="en-US" sz="2000">
                <a:solidFill>
                  <a:srgbClr val="002060"/>
                </a:solidFill>
              </a:rPr>
              <a:t> to ensure the process is as smooth as possible.</a:t>
            </a:r>
          </a:p>
        </p:txBody>
      </p:sp>
      <p:sp>
        <p:nvSpPr>
          <p:cNvPr id="6" name="TextBox 5">
            <a:extLst>
              <a:ext uri="{FF2B5EF4-FFF2-40B4-BE49-F238E27FC236}">
                <a16:creationId xmlns:a16="http://schemas.microsoft.com/office/drawing/2014/main" id="{F41711B1-4156-8149-9487-E17CDCCC8038}"/>
              </a:ext>
            </a:extLst>
          </p:cNvPr>
          <p:cNvSpPr txBox="1"/>
          <p:nvPr/>
        </p:nvSpPr>
        <p:spPr>
          <a:xfrm>
            <a:off x="420167" y="160317"/>
            <a:ext cx="6028759"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Supporting children with key transitions</a:t>
            </a:r>
            <a:endParaRPr lang="en-US" sz="2000">
              <a:solidFill>
                <a:srgbClr val="FF0000"/>
              </a:solidFill>
            </a:endParaRPr>
          </a:p>
        </p:txBody>
      </p:sp>
      <p:sp>
        <p:nvSpPr>
          <p:cNvPr id="7" name="Rectangle 6">
            <a:extLst>
              <a:ext uri="{FF2B5EF4-FFF2-40B4-BE49-F238E27FC236}">
                <a16:creationId xmlns:a16="http://schemas.microsoft.com/office/drawing/2014/main" id="{6B73BBAE-5911-AA40-9630-DC96BFF31F9B}"/>
              </a:ext>
            </a:extLst>
          </p:cNvPr>
          <p:cNvSpPr/>
          <p:nvPr/>
        </p:nvSpPr>
        <p:spPr>
          <a:xfrm>
            <a:off x="5557652" y="1039091"/>
            <a:ext cx="6311319" cy="565859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Individualised transition </a:t>
            </a:r>
            <a:r>
              <a:rPr lang="en-US" sz="2000" b="1" dirty="0" err="1">
                <a:solidFill>
                  <a:srgbClr val="002060"/>
                </a:solidFill>
                <a:cs typeface="Calibri"/>
              </a:rPr>
              <a:t>programmes</a:t>
            </a:r>
            <a:endParaRPr lang="en-US" sz="2000" b="1" dirty="0">
              <a:solidFill>
                <a:srgbClr val="002060"/>
              </a:solidFill>
              <a:cs typeface="Calibri"/>
            </a:endParaRPr>
          </a:p>
          <a:p>
            <a:r>
              <a:rPr lang="en-GB" sz="2000" dirty="0">
                <a:solidFill>
                  <a:srgbClr val="002060"/>
                </a:solidFill>
              </a:rPr>
              <a:t>We create transition programmes based on the child’s needs and the type of transition. Examples of support could include:</a:t>
            </a:r>
          </a:p>
          <a:p>
            <a:pPr marL="342900" indent="-342900">
              <a:buClr>
                <a:srgbClr val="002060"/>
              </a:buClr>
              <a:buFont typeface="Arial" panose="020B0604020202020204" pitchFamily="34" charset="0"/>
              <a:buChar char="•"/>
            </a:pPr>
            <a:r>
              <a:rPr lang="en-GB" sz="2000" dirty="0">
                <a:solidFill>
                  <a:srgbClr val="002060"/>
                </a:solidFill>
              </a:rPr>
              <a:t>Regular conversations with staff members about the new setting. </a:t>
            </a:r>
          </a:p>
          <a:p>
            <a:pPr marL="342900" indent="-342900">
              <a:buClr>
                <a:srgbClr val="002060"/>
              </a:buClr>
              <a:buFont typeface="Arial" panose="020B0604020202020204" pitchFamily="34" charset="0"/>
              <a:buChar char="•"/>
            </a:pPr>
            <a:r>
              <a:rPr lang="en-GB" sz="2000" dirty="0">
                <a:solidFill>
                  <a:srgbClr val="002060"/>
                </a:solidFill>
              </a:rPr>
              <a:t>Use of key visuals e.g. countdown timetable, transition booklet with key information and pictures of the new setting</a:t>
            </a:r>
          </a:p>
          <a:p>
            <a:pPr marL="342900" indent="-342900">
              <a:buClr>
                <a:srgbClr val="002060"/>
              </a:buClr>
              <a:buFont typeface="Arial" panose="020B0604020202020204" pitchFamily="34" charset="0"/>
              <a:buChar char="•"/>
            </a:pPr>
            <a:r>
              <a:rPr lang="en-GB" sz="2000" dirty="0">
                <a:solidFill>
                  <a:srgbClr val="002060"/>
                </a:solidFill>
              </a:rPr>
              <a:t>Individual and/or whole class transition visits to the new setting </a:t>
            </a:r>
          </a:p>
          <a:p>
            <a:pPr marL="342900" indent="-342900">
              <a:buClr>
                <a:srgbClr val="002060"/>
              </a:buClr>
              <a:buFont typeface="Arial" panose="020B0604020202020204" pitchFamily="34" charset="0"/>
              <a:buChar char="•"/>
            </a:pPr>
            <a:r>
              <a:rPr lang="en-GB" sz="2000" dirty="0">
                <a:solidFill>
                  <a:srgbClr val="002060"/>
                </a:solidFill>
              </a:rPr>
              <a:t>Providing opportunities for staff from the new setting (when appropriate) to visit and spend time with the pupil at our setting. If required, we can look at visits both during and after the school day. </a:t>
            </a:r>
          </a:p>
          <a:p>
            <a:pPr marL="342900" indent="-342900">
              <a:buClr>
                <a:srgbClr val="002060"/>
              </a:buClr>
              <a:buFont typeface="Arial" panose="020B0604020202020204" pitchFamily="34" charset="0"/>
              <a:buChar char="•"/>
            </a:pPr>
            <a:r>
              <a:rPr lang="en-GB" sz="2000" dirty="0">
                <a:solidFill>
                  <a:srgbClr val="002060"/>
                </a:solidFill>
              </a:rPr>
              <a:t>When needed, we will work with parents or carers to arrange an initial transition timetable moving from part-time attendance to full time.</a:t>
            </a:r>
            <a:endParaRPr lang="en-US" sz="2000" b="1" dirty="0">
              <a:solidFill>
                <a:srgbClr val="002060"/>
              </a:solidFill>
              <a:cs typeface="Calibri"/>
            </a:endParaRPr>
          </a:p>
        </p:txBody>
      </p:sp>
      <p:sp>
        <p:nvSpPr>
          <p:cNvPr id="8" name="Rectangle 7">
            <a:extLst>
              <a:ext uri="{FF2B5EF4-FFF2-40B4-BE49-F238E27FC236}">
                <a16:creationId xmlns:a16="http://schemas.microsoft.com/office/drawing/2014/main" id="{82224018-F089-3F40-9AE3-007912A8ED56}"/>
              </a:ext>
            </a:extLst>
          </p:cNvPr>
          <p:cNvSpPr/>
          <p:nvPr/>
        </p:nvSpPr>
        <p:spPr>
          <a:xfrm>
            <a:off x="323029" y="3787937"/>
            <a:ext cx="4937740" cy="290974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dirty="0">
                <a:solidFill>
                  <a:srgbClr val="002060"/>
                </a:solidFill>
              </a:rPr>
              <a:t>Collaboration </a:t>
            </a:r>
          </a:p>
          <a:p>
            <a:r>
              <a:rPr lang="en-US" sz="2000" dirty="0">
                <a:solidFill>
                  <a:srgbClr val="002060"/>
                </a:solidFill>
              </a:rPr>
              <a:t>If your child is going to or coming from another setting,  </a:t>
            </a:r>
            <a:r>
              <a:rPr lang="en-GB" sz="2000" dirty="0">
                <a:solidFill>
                  <a:srgbClr val="002060"/>
                </a:solidFill>
              </a:rPr>
              <a:t>we work closely with that setting to ensure we have shared all the key information required for your child to continue receiving the support they need.</a:t>
            </a:r>
          </a:p>
          <a:p>
            <a:endParaRPr lang="en-GB" sz="800" dirty="0">
              <a:solidFill>
                <a:srgbClr val="002060"/>
              </a:solidFill>
            </a:endParaRPr>
          </a:p>
          <a:p>
            <a:r>
              <a:rPr lang="en-GB" sz="2000" dirty="0">
                <a:solidFill>
                  <a:srgbClr val="002060"/>
                </a:solidFill>
                <a:cs typeface="Calibri"/>
              </a:rPr>
              <a:t>Teachers hold handover meetings and work closely together to ensure effective transitions from one class to another.</a:t>
            </a:r>
            <a:endParaRPr lang="en-US" sz="2000" dirty="0">
              <a:solidFill>
                <a:srgbClr val="002060"/>
              </a:solidFill>
              <a:cs typeface="Calibri"/>
            </a:endParaRPr>
          </a:p>
        </p:txBody>
      </p:sp>
    </p:spTree>
    <p:extLst>
      <p:ext uri="{BB962C8B-B14F-4D97-AF65-F5344CB8AC3E}">
        <p14:creationId xmlns:p14="http://schemas.microsoft.com/office/powerpoint/2010/main" val="21784364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422910" y="1093986"/>
            <a:ext cx="11087100" cy="467002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8. How do you evaluate the effectiveness of the provision made for pupils with SEND? </a:t>
            </a:r>
            <a:endParaRPr lang="en-GB" sz="4000">
              <a:solidFill>
                <a:srgbClr val="002060"/>
              </a:solidFill>
            </a:endParaRPr>
          </a:p>
        </p:txBody>
      </p:sp>
      <p:sp>
        <p:nvSpPr>
          <p:cNvPr id="3" name="TextBox 2">
            <a:extLst>
              <a:ext uri="{FF2B5EF4-FFF2-40B4-BE49-F238E27FC236}">
                <a16:creationId xmlns:a16="http://schemas.microsoft.com/office/drawing/2014/main" id="{7937CD03-225D-F4FD-07C5-7D7DEA2903F8}"/>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1999683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7" y="1101914"/>
            <a:ext cx="5864017" cy="2033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000" b="1">
                <a:solidFill>
                  <a:srgbClr val="002060"/>
                </a:solidFill>
              </a:rPr>
              <a:t>Termly individual reviews</a:t>
            </a:r>
          </a:p>
          <a:p>
            <a:r>
              <a:rPr lang="en-GB" sz="2000" b="1">
                <a:solidFill>
                  <a:srgbClr val="002060"/>
                </a:solidFill>
              </a:rPr>
              <a:t>(Graduated approach)</a:t>
            </a:r>
          </a:p>
          <a:p>
            <a:r>
              <a:rPr lang="en-GB" sz="2000">
                <a:solidFill>
                  <a:srgbClr val="002060"/>
                </a:solidFill>
              </a:rPr>
              <a:t>The termly reviews as part of our SEND progress meetings </a:t>
            </a:r>
            <a:r>
              <a:rPr lang="en-GB" sz="2000">
                <a:solidFill>
                  <a:srgbClr val="002060"/>
                </a:solidFill>
                <a:hlinkClick r:id="rId3" action="ppaction://hlinksldjump"/>
              </a:rPr>
              <a:t>(see slide 28) </a:t>
            </a:r>
            <a:r>
              <a:rPr lang="en-GB" sz="2000">
                <a:solidFill>
                  <a:srgbClr val="002060"/>
                </a:solidFill>
              </a:rPr>
              <a:t>enable us to monitor and evaluate the effectiveness of SEND provision for each individual child. </a:t>
            </a:r>
          </a:p>
        </p:txBody>
      </p:sp>
      <p:sp>
        <p:nvSpPr>
          <p:cNvPr id="4" name="Rectangle 3">
            <a:extLst>
              <a:ext uri="{FF2B5EF4-FFF2-40B4-BE49-F238E27FC236}">
                <a16:creationId xmlns:a16="http://schemas.microsoft.com/office/drawing/2014/main" id="{F16FB964-4BEF-D747-8ACD-37341C11EBFD}"/>
              </a:ext>
            </a:extLst>
          </p:cNvPr>
          <p:cNvSpPr/>
          <p:nvPr/>
        </p:nvSpPr>
        <p:spPr>
          <a:xfrm>
            <a:off x="6629221" y="1101915"/>
            <a:ext cx="5239751"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000" b="1" dirty="0">
                <a:solidFill>
                  <a:srgbClr val="002060"/>
                </a:solidFill>
                <a:cs typeface="Calibri"/>
              </a:rPr>
              <a:t>Governor visits</a:t>
            </a:r>
          </a:p>
          <a:p>
            <a:r>
              <a:rPr lang="en-US" sz="2000" dirty="0">
                <a:solidFill>
                  <a:srgbClr val="002060"/>
                </a:solidFill>
                <a:cs typeface="Calibri"/>
              </a:rPr>
              <a:t>Our SEND governor is Lesley Jones.</a:t>
            </a:r>
          </a:p>
          <a:p>
            <a:r>
              <a:rPr lang="en-US" sz="2000" dirty="0">
                <a:solidFill>
                  <a:srgbClr val="002060"/>
                </a:solidFill>
                <a:cs typeface="Calibri"/>
              </a:rPr>
              <a:t>We have a governor visit three times a year.</a:t>
            </a:r>
          </a:p>
          <a:p>
            <a:r>
              <a:rPr lang="en-US" sz="2000" dirty="0">
                <a:solidFill>
                  <a:srgbClr val="002060"/>
                </a:solidFill>
                <a:cs typeface="Calibri"/>
              </a:rPr>
              <a:t>These visits enable us to further evaluate the effectiveness of our SEND provision</a:t>
            </a:r>
            <a:endParaRPr lang="en-US" sz="2000" b="1" dirty="0">
              <a:solidFill>
                <a:srgbClr val="002060"/>
              </a:solidFill>
              <a:cs typeface="Calibri"/>
            </a:endParaRP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23027" y="3454528"/>
            <a:ext cx="5864017" cy="30857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Use of data</a:t>
            </a:r>
          </a:p>
          <a:p>
            <a:r>
              <a:rPr lang="en-US" sz="2000" dirty="0">
                <a:solidFill>
                  <a:srgbClr val="002060"/>
                </a:solidFill>
                <a:cs typeface="Calibri"/>
              </a:rPr>
              <a:t>We evaluate progress data for individual children (recording in individual learning plans) and also for the cohort of pupils within our school who have SEND. This gives us an overview of the impact of our SEND provision and how effective it is. We use this information to make adjustments and adapt our approach to ensure continuous improvement</a:t>
            </a:r>
          </a:p>
        </p:txBody>
      </p:sp>
      <p:sp>
        <p:nvSpPr>
          <p:cNvPr id="6" name="TextBox 5">
            <a:extLst>
              <a:ext uri="{FF2B5EF4-FFF2-40B4-BE49-F238E27FC236}">
                <a16:creationId xmlns:a16="http://schemas.microsoft.com/office/drawing/2014/main" id="{F41711B1-4156-8149-9487-E17CDCCC8038}"/>
              </a:ext>
            </a:extLst>
          </p:cNvPr>
          <p:cNvSpPr txBox="1"/>
          <p:nvPr/>
        </p:nvSpPr>
        <p:spPr>
          <a:xfrm>
            <a:off x="1983180" y="128623"/>
            <a:ext cx="7144600"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Evaluating the effectiveness of SEND provision </a:t>
            </a:r>
          </a:p>
        </p:txBody>
      </p:sp>
      <p:sp>
        <p:nvSpPr>
          <p:cNvPr id="7" name="Rectangle 6">
            <a:extLst>
              <a:ext uri="{FF2B5EF4-FFF2-40B4-BE49-F238E27FC236}">
                <a16:creationId xmlns:a16="http://schemas.microsoft.com/office/drawing/2014/main" id="{6B73BBAE-5911-AA40-9630-DC96BFF31F9B}"/>
              </a:ext>
            </a:extLst>
          </p:cNvPr>
          <p:cNvSpPr/>
          <p:nvPr/>
        </p:nvSpPr>
        <p:spPr>
          <a:xfrm>
            <a:off x="6629221" y="3496492"/>
            <a:ext cx="4997117" cy="30437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a:solidFill>
                  <a:srgbClr val="002060"/>
                </a:solidFill>
                <a:cs typeface="Calibri"/>
              </a:rPr>
              <a:t>Parental surveys</a:t>
            </a:r>
          </a:p>
          <a:p>
            <a:r>
              <a:rPr lang="en-US" sz="2000">
                <a:solidFill>
                  <a:srgbClr val="002060"/>
                </a:solidFill>
                <a:cs typeface="Calibri"/>
              </a:rPr>
              <a:t>We send out SEND surveys once a year to get feedback on our SEND provision, identifying what is working well and ways in which we can improve. </a:t>
            </a: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pPr algn="ctr"/>
            <a:endParaRPr lang="en-US" sz="1900">
              <a:solidFill>
                <a:srgbClr val="002060"/>
              </a:solidFill>
              <a:cs typeface="Calibri"/>
            </a:endParaRPr>
          </a:p>
        </p:txBody>
      </p:sp>
    </p:spTree>
    <p:extLst>
      <p:ext uri="{BB962C8B-B14F-4D97-AF65-F5344CB8AC3E}">
        <p14:creationId xmlns:p14="http://schemas.microsoft.com/office/powerpoint/2010/main" val="1797918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256680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a:solidFill>
                <a:srgbClr val="002060"/>
              </a:solidFill>
            </a:endParaRPr>
          </a:p>
          <a:p>
            <a:r>
              <a:rPr lang="en-US" sz="4400">
                <a:solidFill>
                  <a:srgbClr val="002060"/>
                </a:solidFill>
              </a:rPr>
              <a:t>9. How do you ensure that pupils with SEN are fully included in all aspects of school life?  </a:t>
            </a:r>
            <a:endParaRPr lang="en-GB" sz="8000">
              <a:solidFill>
                <a:srgbClr val="002060"/>
              </a:solidFill>
            </a:endParaRPr>
          </a:p>
        </p:txBody>
      </p:sp>
      <p:sp>
        <p:nvSpPr>
          <p:cNvPr id="3" name="TextBox 2">
            <a:extLst>
              <a:ext uri="{FF2B5EF4-FFF2-40B4-BE49-F238E27FC236}">
                <a16:creationId xmlns:a16="http://schemas.microsoft.com/office/drawing/2014/main" id="{14AF75C4-AF3A-1946-B8F2-64B9F6DF95AB}"/>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128819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6" y="946050"/>
            <a:ext cx="5391973" cy="267744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en-GB" sz="2400" b="1">
                <a:solidFill>
                  <a:srgbClr val="002060"/>
                </a:solidFill>
                <a:latin typeface="CenturyGothic"/>
              </a:rPr>
              <a:t>Wide range of opportunities for all</a:t>
            </a:r>
          </a:p>
          <a:p>
            <a:pPr lvl="0"/>
            <a:r>
              <a:rPr lang="en-GB" sz="2400">
                <a:solidFill>
                  <a:srgbClr val="002060"/>
                </a:solidFill>
                <a:latin typeface="CenturyGothic"/>
              </a:rPr>
              <a:t>Our school offers a wide and enriched curriculum with afterschool clubs, educational day trips/experiences and residential trips, all providing a range of opportunity and experience for all pupils. </a:t>
            </a:r>
            <a:endParaRPr lang="en-GB" sz="2400">
              <a:solidFill>
                <a:srgbClr val="002060"/>
              </a:solidFill>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096000" y="905642"/>
            <a:ext cx="5772972" cy="286242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a:solidFill>
                  <a:srgbClr val="002060"/>
                </a:solidFill>
                <a:latin typeface="CenturyGothic"/>
              </a:rPr>
              <a:t>Removing barriers</a:t>
            </a:r>
          </a:p>
          <a:p>
            <a:r>
              <a:rPr lang="en-GB" sz="2400">
                <a:solidFill>
                  <a:srgbClr val="002060"/>
                </a:solidFill>
                <a:latin typeface="CenturyGothic"/>
              </a:rPr>
              <a:t>We always consider opportunities and experiences that are inclusive and accessible to all. Should any child need specific support to access these activities, the school will endeavour to provide the necessary resources/training to achieve inclusivity</a:t>
            </a:r>
            <a:endParaRPr lang="en-US" sz="240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63131" y="3815933"/>
            <a:ext cx="5311761" cy="29201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a:solidFill>
                  <a:prstClr val="black"/>
                </a:solidFill>
                <a:latin typeface="CenturyGothic"/>
              </a:rPr>
              <a:t>Planning ahead</a:t>
            </a:r>
          </a:p>
          <a:p>
            <a:r>
              <a:rPr lang="en-GB" sz="2400">
                <a:solidFill>
                  <a:prstClr val="black"/>
                </a:solidFill>
                <a:latin typeface="CenturyGothic"/>
              </a:rPr>
              <a:t>All school trips are fully risk assessed and we provide the appropriate support for children with SEND to attend all trips. For example, this may include additional adult support on the trip or the use of social stories in advance of the trip.</a:t>
            </a:r>
            <a:endParaRPr lang="en-US" sz="2400">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4182771" y="259252"/>
            <a:ext cx="4008546"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Ensuring Inclusion for all </a:t>
            </a:r>
          </a:p>
        </p:txBody>
      </p:sp>
      <p:sp>
        <p:nvSpPr>
          <p:cNvPr id="7" name="Rectangle 6">
            <a:extLst>
              <a:ext uri="{FF2B5EF4-FFF2-40B4-BE49-F238E27FC236}">
                <a16:creationId xmlns:a16="http://schemas.microsoft.com/office/drawing/2014/main" id="{6B73BBAE-5911-AA40-9630-DC96BFF31F9B}"/>
              </a:ext>
            </a:extLst>
          </p:cNvPr>
          <p:cNvSpPr/>
          <p:nvPr/>
        </p:nvSpPr>
        <p:spPr>
          <a:xfrm>
            <a:off x="6096000" y="3913339"/>
            <a:ext cx="5530338" cy="263297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a:solidFill>
                  <a:srgbClr val="002060"/>
                </a:solidFill>
                <a:latin typeface="CenturyGothic"/>
              </a:rPr>
              <a:t>Extended provision</a:t>
            </a:r>
          </a:p>
          <a:p>
            <a:r>
              <a:rPr lang="en-GB" sz="2400">
                <a:solidFill>
                  <a:srgbClr val="002060"/>
                </a:solidFill>
                <a:latin typeface="CenturyGothic"/>
              </a:rPr>
              <a:t>We also offer extended provision for pupils through our Breakfast club and Afterschool Club which is available to all children. Provision for any child with additional SEND will be supported</a:t>
            </a:r>
            <a:r>
              <a:rPr lang="en-GB" sz="2000">
                <a:solidFill>
                  <a:srgbClr val="002060"/>
                </a:solidFill>
                <a:latin typeface="CenturyGothic"/>
              </a:rPr>
              <a:t>.</a:t>
            </a:r>
            <a:endParaRPr lang="en-GB" sz="2000">
              <a:solidFill>
                <a:srgbClr val="002060"/>
              </a:solidFill>
            </a:endParaRPr>
          </a:p>
        </p:txBody>
      </p:sp>
    </p:spTree>
    <p:extLst>
      <p:ext uri="{BB962C8B-B14F-4D97-AF65-F5344CB8AC3E}">
        <p14:creationId xmlns:p14="http://schemas.microsoft.com/office/powerpoint/2010/main" val="3591511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28438" y="1082843"/>
            <a:ext cx="9663454" cy="447574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10. How do you ensure the emotional and social development of pupils with SEND? </a:t>
            </a:r>
            <a:endParaRPr lang="en-GB" sz="2000">
              <a:solidFill>
                <a:srgbClr val="FF0000"/>
              </a:solidFill>
            </a:endParaRPr>
          </a:p>
        </p:txBody>
      </p:sp>
      <p:sp>
        <p:nvSpPr>
          <p:cNvPr id="3" name="TextBox 2">
            <a:extLst>
              <a:ext uri="{FF2B5EF4-FFF2-40B4-BE49-F238E27FC236}">
                <a16:creationId xmlns:a16="http://schemas.microsoft.com/office/drawing/2014/main" id="{0BA684DC-4F97-1D59-8E08-CFBC2F47211A}"/>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735301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35429" y="1624875"/>
            <a:ext cx="5204847"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2060"/>
                </a:solidFill>
              </a:rPr>
              <a:t>Cognition and Learning needs (16%)</a:t>
            </a:r>
          </a:p>
          <a:p>
            <a:pPr algn="ctr"/>
            <a:r>
              <a:rPr lang="en-US" sz="2000">
                <a:solidFill>
                  <a:srgbClr val="002060"/>
                </a:solidFill>
              </a:rPr>
              <a:t>This category of need includes:</a:t>
            </a:r>
          </a:p>
          <a:p>
            <a:pPr marL="342900" indent="-342900">
              <a:buFont typeface="Arial" panose="020B0604020202020204" pitchFamily="34" charset="0"/>
              <a:buChar char="•"/>
            </a:pPr>
            <a:r>
              <a:rPr lang="en-US" sz="2000">
                <a:solidFill>
                  <a:srgbClr val="002060"/>
                </a:solidFill>
              </a:rPr>
              <a:t>Dyslexia</a:t>
            </a:r>
          </a:p>
          <a:p>
            <a:pPr marL="342900" indent="-342900">
              <a:buFont typeface="Arial" panose="020B0604020202020204" pitchFamily="34" charset="0"/>
              <a:buChar char="•"/>
            </a:pPr>
            <a:r>
              <a:rPr lang="en-US" sz="2000">
                <a:solidFill>
                  <a:srgbClr val="002060"/>
                </a:solidFill>
              </a:rPr>
              <a:t>Dyscalculia</a:t>
            </a:r>
          </a:p>
          <a:p>
            <a:pPr marL="342900" indent="-342900">
              <a:buFont typeface="Arial" panose="020B0604020202020204" pitchFamily="34" charset="0"/>
              <a:buChar char="•"/>
            </a:pPr>
            <a:r>
              <a:rPr lang="en-US" sz="2000">
                <a:solidFill>
                  <a:srgbClr val="002060"/>
                </a:solidFill>
              </a:rPr>
              <a:t>Processing difficulties</a:t>
            </a:r>
          </a:p>
          <a:p>
            <a:pPr marL="342900" indent="-342900">
              <a:buFont typeface="Arial" panose="020B0604020202020204" pitchFamily="34" charset="0"/>
              <a:buChar char="•"/>
            </a:pPr>
            <a:r>
              <a:rPr lang="en-US" sz="2000">
                <a:solidFill>
                  <a:srgbClr val="002060"/>
                </a:solidFill>
              </a:rPr>
              <a:t>Memory</a:t>
            </a:r>
          </a:p>
          <a:p>
            <a:pPr algn="ctr"/>
            <a:endParaRPr lang="en-US" sz="2400">
              <a:solidFill>
                <a:srgbClr val="002060"/>
              </a:solidFill>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095999" y="1655872"/>
            <a:ext cx="5323667" cy="2282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200" b="1">
                <a:solidFill>
                  <a:srgbClr val="002060"/>
                </a:solidFill>
              </a:rPr>
              <a:t>Communication and Interaction needs </a:t>
            </a:r>
            <a:r>
              <a:rPr lang="en-US" sz="2000" b="1">
                <a:solidFill>
                  <a:srgbClr val="002060"/>
                </a:solidFill>
              </a:rPr>
              <a:t>(39%)</a:t>
            </a:r>
          </a:p>
          <a:p>
            <a:pPr lvl="0" algn="ctr"/>
            <a:r>
              <a:rPr lang="en-US" sz="2000">
                <a:solidFill>
                  <a:srgbClr val="002060"/>
                </a:solidFill>
              </a:rPr>
              <a:t>This category of need includes:</a:t>
            </a:r>
          </a:p>
          <a:p>
            <a:pPr marL="342900" lvl="0" indent="-342900">
              <a:buFont typeface="Arial" panose="020B0604020202020204" pitchFamily="34" charset="0"/>
              <a:buChar char="•"/>
            </a:pPr>
            <a:r>
              <a:rPr lang="en-US" sz="2000">
                <a:solidFill>
                  <a:srgbClr val="002060"/>
                </a:solidFill>
              </a:rPr>
              <a:t>Understanding language (receptive)</a:t>
            </a:r>
          </a:p>
          <a:p>
            <a:pPr marL="342900" lvl="0" indent="-342900">
              <a:buFont typeface="Arial" panose="020B0604020202020204" pitchFamily="34" charset="0"/>
              <a:buChar char="•"/>
            </a:pPr>
            <a:r>
              <a:rPr lang="en-US" sz="2000">
                <a:solidFill>
                  <a:srgbClr val="002060"/>
                </a:solidFill>
              </a:rPr>
              <a:t>Using language (expressive)</a:t>
            </a:r>
          </a:p>
          <a:p>
            <a:pPr marL="342900" lvl="0" indent="-342900">
              <a:buFont typeface="Arial" panose="020B0604020202020204" pitchFamily="34" charset="0"/>
              <a:buChar char="•"/>
            </a:pPr>
            <a:r>
              <a:rPr lang="en-US" sz="2000">
                <a:solidFill>
                  <a:srgbClr val="002060"/>
                </a:solidFill>
              </a:rPr>
              <a:t>Speech  </a:t>
            </a:r>
          </a:p>
          <a:p>
            <a:pPr marL="342900" indent="-342900">
              <a:buFont typeface="Arial" panose="020B0604020202020204" pitchFamily="34" charset="0"/>
              <a:buChar char="•"/>
            </a:pPr>
            <a:r>
              <a:rPr lang="en-US" sz="2000">
                <a:solidFill>
                  <a:srgbClr val="002060"/>
                </a:solidFill>
              </a:rPr>
              <a:t>Autism Spectrum Condition</a:t>
            </a:r>
          </a:p>
          <a:p>
            <a:pPr algn="ctr"/>
            <a:endParaRPr lang="en-US"/>
          </a:p>
        </p:txBody>
      </p:sp>
      <p:sp>
        <p:nvSpPr>
          <p:cNvPr id="5" name="Rectangle 4">
            <a:extLst>
              <a:ext uri="{FF2B5EF4-FFF2-40B4-BE49-F238E27FC236}">
                <a16:creationId xmlns:a16="http://schemas.microsoft.com/office/drawing/2014/main" id="{94194D7D-8AFC-5144-9A65-881ABF47AFA5}"/>
              </a:ext>
            </a:extLst>
          </p:cNvPr>
          <p:cNvSpPr/>
          <p:nvPr/>
        </p:nvSpPr>
        <p:spPr>
          <a:xfrm>
            <a:off x="635430" y="4165042"/>
            <a:ext cx="5204847" cy="22821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a:solidFill>
                  <a:srgbClr val="002060"/>
                </a:solidFill>
              </a:rPr>
              <a:t>Social, Emotional, Mental Health needs (32%)</a:t>
            </a:r>
          </a:p>
          <a:p>
            <a:pPr lvl="0" algn="ctr"/>
            <a:r>
              <a:rPr lang="en-US" sz="2000">
                <a:solidFill>
                  <a:srgbClr val="002060"/>
                </a:solidFill>
              </a:rPr>
              <a:t>This category of need includes amongst others:</a:t>
            </a:r>
          </a:p>
          <a:p>
            <a:pPr marL="342900" lvl="0" indent="-342900">
              <a:buFont typeface="Arial" panose="020B0604020202020204" pitchFamily="34" charset="0"/>
              <a:buChar char="•"/>
            </a:pPr>
            <a:r>
              <a:rPr lang="en-US" sz="2000">
                <a:solidFill>
                  <a:srgbClr val="002060"/>
                </a:solidFill>
              </a:rPr>
              <a:t>Social understanding and interaction</a:t>
            </a:r>
          </a:p>
          <a:p>
            <a:pPr marL="342900" lvl="0" indent="-342900">
              <a:buFont typeface="Arial" panose="020B0604020202020204" pitchFamily="34" charset="0"/>
              <a:buChar char="•"/>
            </a:pPr>
            <a:r>
              <a:rPr lang="en-US" sz="2000">
                <a:solidFill>
                  <a:srgbClr val="002060"/>
                </a:solidFill>
              </a:rPr>
              <a:t>ASC</a:t>
            </a:r>
          </a:p>
          <a:p>
            <a:pPr marL="342900" lvl="0" indent="-342900">
              <a:buFont typeface="Arial" panose="020B0604020202020204" pitchFamily="34" charset="0"/>
              <a:buChar char="•"/>
            </a:pPr>
            <a:endParaRPr lang="en-US" sz="2000">
              <a:solidFill>
                <a:srgbClr val="002060"/>
              </a:solidFill>
            </a:endParaRPr>
          </a:p>
          <a:p>
            <a:pPr marL="342900" lvl="0" indent="-342900">
              <a:buFont typeface="Arial" panose="020B0604020202020204" pitchFamily="34" charset="0"/>
              <a:buChar char="•"/>
            </a:pPr>
            <a:endParaRPr lang="en-US" sz="2000">
              <a:solidFill>
                <a:srgbClr val="002060"/>
              </a:solidFill>
            </a:endParaRPr>
          </a:p>
          <a:p>
            <a:pPr lvl="0"/>
            <a:endParaRPr lang="en-US" sz="2000">
              <a:solidFill>
                <a:srgbClr val="002060"/>
              </a:solidFill>
            </a:endParaRPr>
          </a:p>
        </p:txBody>
      </p:sp>
      <p:sp>
        <p:nvSpPr>
          <p:cNvPr id="7" name="Rectangle 6">
            <a:extLst>
              <a:ext uri="{FF2B5EF4-FFF2-40B4-BE49-F238E27FC236}">
                <a16:creationId xmlns:a16="http://schemas.microsoft.com/office/drawing/2014/main" id="{0EC6A35E-B670-5D45-8DB9-A303A5F89820}"/>
              </a:ext>
            </a:extLst>
          </p:cNvPr>
          <p:cNvSpPr/>
          <p:nvPr/>
        </p:nvSpPr>
        <p:spPr>
          <a:xfrm>
            <a:off x="6096000" y="4165041"/>
            <a:ext cx="5323667" cy="228212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a:solidFill>
                  <a:srgbClr val="002060"/>
                </a:solidFill>
              </a:rPr>
              <a:t>Physical and Sensory needs (13%)</a:t>
            </a:r>
          </a:p>
          <a:p>
            <a:pPr lvl="0" algn="ctr"/>
            <a:r>
              <a:rPr lang="en-US" sz="2000">
                <a:solidFill>
                  <a:srgbClr val="002060"/>
                </a:solidFill>
              </a:rPr>
              <a:t>This category of need includes amongst others:</a:t>
            </a:r>
          </a:p>
          <a:p>
            <a:pPr marL="342900" lvl="0" indent="-342900">
              <a:buFont typeface="Arial" panose="020B0604020202020204" pitchFamily="34" charset="0"/>
              <a:buChar char="•"/>
            </a:pPr>
            <a:r>
              <a:rPr lang="en-US" sz="2000">
                <a:solidFill>
                  <a:srgbClr val="002060"/>
                </a:solidFill>
              </a:rPr>
              <a:t>Visual impairments</a:t>
            </a:r>
          </a:p>
          <a:p>
            <a:pPr marL="342900" lvl="0" indent="-342900">
              <a:buFont typeface="Arial" panose="020B0604020202020204" pitchFamily="34" charset="0"/>
              <a:buChar char="•"/>
            </a:pPr>
            <a:r>
              <a:rPr lang="en-US" sz="2000">
                <a:solidFill>
                  <a:srgbClr val="002060"/>
                </a:solidFill>
              </a:rPr>
              <a:t>Hearing impairments</a:t>
            </a:r>
          </a:p>
          <a:p>
            <a:pPr marL="342900" lvl="0" indent="-342900">
              <a:buFont typeface="Arial" panose="020B0604020202020204" pitchFamily="34" charset="0"/>
              <a:buChar char="•"/>
            </a:pPr>
            <a:r>
              <a:rPr lang="en-US" sz="2000">
                <a:solidFill>
                  <a:srgbClr val="002060"/>
                </a:solidFill>
              </a:rPr>
              <a:t>Fine and Gross motor skills/mobility </a:t>
            </a:r>
          </a:p>
          <a:p>
            <a:pPr marL="342900" lvl="0" indent="-342900">
              <a:buFont typeface="Arial" panose="020B0604020202020204" pitchFamily="34" charset="0"/>
              <a:buChar char="•"/>
            </a:pPr>
            <a:r>
              <a:rPr lang="en-US" sz="2000">
                <a:solidFill>
                  <a:srgbClr val="002060"/>
                </a:solidFill>
              </a:rPr>
              <a:t>Sensory processing difficulties</a:t>
            </a:r>
          </a:p>
          <a:p>
            <a:pPr lvl="0"/>
            <a:endParaRPr lang="en-US" sz="2000">
              <a:solidFill>
                <a:srgbClr val="002060"/>
              </a:solidFill>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1330364"/>
          </a:xfrm>
          <a:prstGeom prst="rect">
            <a:avLst/>
          </a:prstGeom>
        </p:spPr>
        <p:txBody>
          <a:bodyPr wrap="square" lIns="91440" tIns="45720" rIns="91440" bIns="45720" anchor="t">
            <a:spAutoFit/>
          </a:bodyPr>
          <a:lstStyle/>
          <a:p>
            <a:pPr>
              <a:lnSpc>
                <a:spcPct val="115000"/>
              </a:lnSpc>
              <a:spcAft>
                <a:spcPts val="601"/>
              </a:spcAft>
            </a:pPr>
            <a:r>
              <a:rPr lang="en-US" sz="2400">
                <a:solidFill>
                  <a:srgbClr val="002060"/>
                </a:solidFill>
                <a:latin typeface="Arial"/>
                <a:ea typeface="MS Mincho"/>
                <a:cs typeface="Arial"/>
              </a:rPr>
              <a:t>Our school at Somerdale currently provides additional and/or different provision for approximately 14% of our pupils. These pupils have a range of SEND need across the four categories below and including Dyslexia, ASC, Vision impairment and ADHD. </a:t>
            </a:r>
            <a:endParaRPr lang="en-GB" sz="2400">
              <a:solidFill>
                <a:srgbClr val="FF0000"/>
              </a:solidFill>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22052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6" y="1535827"/>
            <a:ext cx="6004622" cy="156094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en-GB" sz="2000" b="1">
                <a:solidFill>
                  <a:srgbClr val="002060"/>
                </a:solidFill>
                <a:latin typeface="CenturyGothic"/>
              </a:rPr>
              <a:t>Learn Together Curriculum </a:t>
            </a:r>
          </a:p>
          <a:p>
            <a:pPr lvl="0"/>
            <a:r>
              <a:rPr kumimoji="0" lang="en-GB" sz="1800" b="0" i="0" u="none" strike="noStrike" kern="1200" cap="none" spc="0" normalizeH="0" baseline="0" noProof="0">
                <a:ln>
                  <a:noFill/>
                </a:ln>
                <a:solidFill>
                  <a:srgbClr val="002060"/>
                </a:solidFill>
                <a:effectLst/>
                <a:uLnTx/>
                <a:uFillTx/>
                <a:latin typeface="Calibri" panose="020F0502020204030204"/>
                <a:ea typeface="+mn-ea"/>
                <a:cs typeface="+mn-cs"/>
              </a:rPr>
              <a:t>Through our unique Learn Together curriculum, all children learn how to show respect to others and are encouraged to make positive choices and learn together, building a strong ethos of social, moral and cultural understanding. </a:t>
            </a:r>
          </a:p>
        </p:txBody>
      </p:sp>
      <p:sp>
        <p:nvSpPr>
          <p:cNvPr id="4" name="Rectangle 3">
            <a:extLst>
              <a:ext uri="{FF2B5EF4-FFF2-40B4-BE49-F238E27FC236}">
                <a16:creationId xmlns:a16="http://schemas.microsoft.com/office/drawing/2014/main" id="{F16FB964-4BEF-D747-8ACD-37341C11EBFD}"/>
              </a:ext>
            </a:extLst>
          </p:cNvPr>
          <p:cNvSpPr/>
          <p:nvPr/>
        </p:nvSpPr>
        <p:spPr>
          <a:xfrm>
            <a:off x="6557213" y="1535827"/>
            <a:ext cx="5311761" cy="290206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000" b="1" dirty="0">
                <a:solidFill>
                  <a:srgbClr val="002060"/>
                </a:solidFill>
                <a:cs typeface="Calibri"/>
              </a:rPr>
              <a:t>Whole school ethos and values</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kumimoji="0" lang="en-GB" b="0" i="0" u="none" strike="noStrike" kern="1200" cap="none" spc="0" normalizeH="0" baseline="0" noProof="0" dirty="0">
                <a:ln>
                  <a:noFill/>
                </a:ln>
                <a:solidFill>
                  <a:srgbClr val="002060"/>
                </a:solidFill>
                <a:effectLst/>
                <a:uLnTx/>
                <a:uFillTx/>
                <a:latin typeface="Calibri" panose="020F0502020204030204"/>
                <a:ea typeface="+mn-ea"/>
                <a:cs typeface="+mn-cs"/>
              </a:rPr>
              <a:t>The school has a strong set of values based on our four principles of education that is: </a:t>
            </a:r>
          </a:p>
          <a:p>
            <a:pPr marL="285750" indent="-285750">
              <a:buFont typeface="Arial" panose="020B0604020202020204" pitchFamily="34" charset="0"/>
              <a:buChar char="•"/>
              <a:defRPr/>
            </a:pPr>
            <a:r>
              <a:rPr lang="en-GB" dirty="0">
                <a:solidFill>
                  <a:srgbClr val="002060"/>
                </a:solidFill>
                <a:latin typeface="Calibri" panose="020F0502020204030204"/>
              </a:rPr>
              <a:t>Equity based</a:t>
            </a:r>
          </a:p>
          <a:p>
            <a:pPr marL="285750" indent="-285750">
              <a:buFont typeface="Arial" panose="020B0604020202020204" pitchFamily="34" charset="0"/>
              <a:buChar char="•"/>
              <a:defRPr/>
            </a:pPr>
            <a:r>
              <a:rPr kumimoji="0" lang="en-GB" b="0" i="0" u="none" strike="noStrike" kern="1200" cap="none" spc="0" normalizeH="0" baseline="0" noProof="0" dirty="0">
                <a:ln>
                  <a:noFill/>
                </a:ln>
                <a:solidFill>
                  <a:srgbClr val="002060"/>
                </a:solidFill>
                <a:effectLst/>
                <a:uLnTx/>
                <a:uFillTx/>
                <a:latin typeface="Calibri" panose="020F0502020204030204"/>
                <a:ea typeface="+mn-ea"/>
                <a:cs typeface="+mn-cs"/>
              </a:rPr>
              <a:t>Aspirational</a:t>
            </a:r>
          </a:p>
          <a:p>
            <a:pPr marL="285750" indent="-285750">
              <a:buFont typeface="Arial" panose="020B0604020202020204" pitchFamily="34" charset="0"/>
              <a:buChar char="•"/>
              <a:defRPr/>
            </a:pPr>
            <a:r>
              <a:rPr lang="en-GB" dirty="0">
                <a:solidFill>
                  <a:srgbClr val="002060"/>
                </a:solidFill>
                <a:latin typeface="Calibri" panose="020F0502020204030204"/>
              </a:rPr>
              <a:t>Child-Centred</a:t>
            </a:r>
          </a:p>
          <a:p>
            <a:pPr marL="285750" indent="-285750">
              <a:buFont typeface="Arial" panose="020B0604020202020204" pitchFamily="34" charset="0"/>
              <a:buChar char="•"/>
              <a:defRPr/>
            </a:pPr>
            <a:r>
              <a:rPr kumimoji="0" lang="en-GB" b="0" i="0" u="none" strike="noStrike" kern="1200" cap="none" spc="0" normalizeH="0" baseline="0" noProof="0" dirty="0">
                <a:ln>
                  <a:noFill/>
                </a:ln>
                <a:solidFill>
                  <a:srgbClr val="002060"/>
                </a:solidFill>
                <a:effectLst/>
                <a:uLnTx/>
                <a:uFillTx/>
                <a:latin typeface="Calibri" panose="020F0502020204030204"/>
                <a:ea typeface="+mn-ea"/>
                <a:cs typeface="+mn-cs"/>
              </a:rPr>
              <a:t>Collaborative</a:t>
            </a:r>
          </a:p>
          <a:p>
            <a:pPr>
              <a:defRPr/>
            </a:pPr>
            <a:r>
              <a:rPr kumimoji="0" lang="en-GB" b="0" i="0" u="none" strike="noStrike" kern="1200" cap="none" spc="0" normalizeH="0" baseline="0" noProof="0" dirty="0">
                <a:ln>
                  <a:noFill/>
                </a:ln>
                <a:solidFill>
                  <a:srgbClr val="002060"/>
                </a:solidFill>
                <a:effectLst/>
                <a:uLnTx/>
                <a:uFillTx/>
                <a:latin typeface="Calibri" panose="020F0502020204030204"/>
                <a:ea typeface="+mn-ea"/>
                <a:cs typeface="+mn-cs"/>
              </a:rPr>
              <a:t>These principles support the emotional and social development of all our pupils and underpin the policy and practice of the whole school. </a:t>
            </a:r>
            <a:endParaRPr lang="en-US" sz="2000" b="1" dirty="0">
              <a:solidFill>
                <a:srgbClr val="002060"/>
              </a:solidFill>
              <a:cs typeface="Calibri"/>
            </a:endParaRPr>
          </a:p>
          <a:p>
            <a:endParaRPr lang="en-US" sz="2000" b="1" dirty="0">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877824" y="273628"/>
            <a:ext cx="9985248" cy="954107"/>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Ensuring the emotional and social development of pupils with SEND</a:t>
            </a:r>
          </a:p>
          <a:p>
            <a:pPr algn="ctr"/>
            <a:r>
              <a:rPr lang="en-US" sz="2800" b="1"/>
              <a:t>Whole school curriculum and ethos</a:t>
            </a:r>
          </a:p>
        </p:txBody>
      </p:sp>
      <p:sp>
        <p:nvSpPr>
          <p:cNvPr id="8" name="Rectangle 7">
            <a:extLst>
              <a:ext uri="{FF2B5EF4-FFF2-40B4-BE49-F238E27FC236}">
                <a16:creationId xmlns:a16="http://schemas.microsoft.com/office/drawing/2014/main" id="{603FE73D-090B-C14F-AACD-6853F13649CB}"/>
              </a:ext>
            </a:extLst>
          </p:cNvPr>
          <p:cNvSpPr/>
          <p:nvPr/>
        </p:nvSpPr>
        <p:spPr>
          <a:xfrm>
            <a:off x="6557212" y="4599676"/>
            <a:ext cx="5311762" cy="20822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000" b="1">
                <a:solidFill>
                  <a:srgbClr val="002060"/>
                </a:solidFill>
                <a:latin typeface="CenturyGothic"/>
              </a:rPr>
              <a:t>Additional interventions and support</a:t>
            </a:r>
          </a:p>
          <a:p>
            <a:r>
              <a:rPr lang="en-GB">
                <a:solidFill>
                  <a:srgbClr val="002060"/>
                </a:solidFill>
                <a:latin typeface="CenturyGothic"/>
              </a:rPr>
              <a:t>Any children with a special educational need in this area (children who required support that is “additional to or different from the core offer”) have access to specialised interventions – </a:t>
            </a:r>
            <a:r>
              <a:rPr lang="en-GB" b="1">
                <a:solidFill>
                  <a:srgbClr val="002060"/>
                </a:solidFill>
                <a:latin typeface="CenturyGothic"/>
                <a:hlinkClick r:id="rId3" action="ppaction://hlinksldjump"/>
              </a:rPr>
              <a:t>see slide 26 </a:t>
            </a:r>
            <a:r>
              <a:rPr lang="en-GB">
                <a:solidFill>
                  <a:srgbClr val="002060"/>
                </a:solidFill>
                <a:latin typeface="CenturyGothic"/>
              </a:rPr>
              <a:t>(Social and Emotional Health needs) </a:t>
            </a:r>
          </a:p>
        </p:txBody>
      </p:sp>
      <p:sp>
        <p:nvSpPr>
          <p:cNvPr id="9" name="Rectangle 8">
            <a:extLst>
              <a:ext uri="{FF2B5EF4-FFF2-40B4-BE49-F238E27FC236}">
                <a16:creationId xmlns:a16="http://schemas.microsoft.com/office/drawing/2014/main" id="{FDF80EF2-7458-1B49-AB0C-F6428CB18F59}"/>
              </a:ext>
            </a:extLst>
          </p:cNvPr>
          <p:cNvSpPr/>
          <p:nvPr/>
        </p:nvSpPr>
        <p:spPr>
          <a:xfrm>
            <a:off x="323026" y="3234172"/>
            <a:ext cx="6004622" cy="344773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Incorporating specialist strategies</a:t>
            </a:r>
          </a:p>
          <a:p>
            <a:r>
              <a:rPr lang="en-US" dirty="0">
                <a:solidFill>
                  <a:srgbClr val="002060"/>
                </a:solidFill>
                <a:cs typeface="Calibri"/>
              </a:rPr>
              <a:t>We have incorporated the following specialist approaches into our Learn Together curriculum to ensure that all pupils are explicitly taught emotional literacy and given the opportunity to develop social skills and understanding: </a:t>
            </a:r>
          </a:p>
          <a:p>
            <a:endParaRPr lang="en-US" sz="1400" dirty="0">
              <a:solidFill>
                <a:srgbClr val="002060"/>
              </a:solidFill>
              <a:cs typeface="Calibri"/>
            </a:endParaRPr>
          </a:p>
          <a:p>
            <a:pPr marL="285750" indent="-285750">
              <a:buFont typeface="Arial" panose="020B0604020202020204" pitchFamily="34" charset="0"/>
              <a:buChar char="•"/>
            </a:pPr>
            <a:r>
              <a:rPr lang="en-US" dirty="0">
                <a:solidFill>
                  <a:srgbClr val="002060"/>
                </a:solidFill>
                <a:cs typeface="Calibri"/>
                <a:hlinkClick r:id="rId4"/>
              </a:rPr>
              <a:t>Zones of Regulation: Leah Kuypers </a:t>
            </a:r>
            <a:endParaRPr lang="en-US" dirty="0">
              <a:solidFill>
                <a:srgbClr val="002060"/>
              </a:solidFill>
              <a:cs typeface="Calibri"/>
            </a:endParaRPr>
          </a:p>
          <a:p>
            <a:pPr marL="285750" indent="-285750">
              <a:buFont typeface="Arial" panose="020B0604020202020204" pitchFamily="34" charset="0"/>
              <a:buChar char="•"/>
            </a:pPr>
            <a:r>
              <a:rPr lang="en-US" dirty="0">
                <a:solidFill>
                  <a:srgbClr val="002060"/>
                </a:solidFill>
                <a:cs typeface="Calibri"/>
                <a:hlinkClick r:id="rId5"/>
              </a:rPr>
              <a:t>Social Thinking: Michelle Garcia Winner </a:t>
            </a:r>
            <a:endParaRPr lang="en-US" dirty="0">
              <a:solidFill>
                <a:srgbClr val="002060"/>
              </a:solidFill>
              <a:cs typeface="Calibri"/>
            </a:endParaRPr>
          </a:p>
          <a:p>
            <a:pPr marL="285750" indent="-285750">
              <a:buFont typeface="Arial" panose="020B0604020202020204" pitchFamily="34" charset="0"/>
              <a:buChar char="•"/>
            </a:pPr>
            <a:r>
              <a:rPr lang="en-US" dirty="0">
                <a:solidFill>
                  <a:srgbClr val="002060"/>
                </a:solidFill>
                <a:cs typeface="Calibri"/>
                <a:hlinkClick r:id="rId6"/>
              </a:rPr>
              <a:t>Growth Mindset: Carol Dweck</a:t>
            </a:r>
            <a:endParaRPr lang="en-US" dirty="0">
              <a:solidFill>
                <a:srgbClr val="002060"/>
              </a:solidFill>
              <a:cs typeface="Calibri"/>
            </a:endParaRPr>
          </a:p>
          <a:p>
            <a:endParaRPr lang="en-US" sz="1400" dirty="0">
              <a:solidFill>
                <a:srgbClr val="002060"/>
              </a:solidFill>
              <a:cs typeface="Calibri"/>
            </a:endParaRPr>
          </a:p>
          <a:p>
            <a:r>
              <a:rPr lang="en-US" i="1" dirty="0">
                <a:solidFill>
                  <a:srgbClr val="002060"/>
                </a:solidFill>
                <a:cs typeface="Calibri"/>
              </a:rPr>
              <a:t>Click on titles above for more information</a:t>
            </a:r>
          </a:p>
          <a:p>
            <a:r>
              <a:rPr lang="en-US" dirty="0">
                <a:solidFill>
                  <a:srgbClr val="002060"/>
                </a:solidFill>
                <a:cs typeface="Calibri"/>
              </a:rPr>
              <a:t>See </a:t>
            </a:r>
            <a:r>
              <a:rPr lang="en-US" b="1" dirty="0">
                <a:solidFill>
                  <a:srgbClr val="002060"/>
                </a:solidFill>
                <a:cs typeface="Calibri"/>
                <a:hlinkClick r:id="rId7" action="ppaction://hlinksldjump"/>
              </a:rPr>
              <a:t>slide 24 </a:t>
            </a:r>
            <a:r>
              <a:rPr lang="en-US" dirty="0">
                <a:solidFill>
                  <a:srgbClr val="002060"/>
                </a:solidFill>
                <a:cs typeface="Calibri"/>
              </a:rPr>
              <a:t>for further details on our core offer and how we support social and emotional needs in the classroom</a:t>
            </a:r>
          </a:p>
        </p:txBody>
      </p:sp>
    </p:spTree>
    <p:extLst>
      <p:ext uri="{BB962C8B-B14F-4D97-AF65-F5344CB8AC3E}">
        <p14:creationId xmlns:p14="http://schemas.microsoft.com/office/powerpoint/2010/main" val="2350097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6681215" y="1172373"/>
            <a:ext cx="5352287" cy="190770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a:solidFill>
                  <a:srgbClr val="001E5E"/>
                </a:solidFill>
              </a:rPr>
              <a:t>A restorative approach</a:t>
            </a:r>
          </a:p>
          <a:p>
            <a:r>
              <a:rPr lang="en-GB" sz="1700">
                <a:solidFill>
                  <a:srgbClr val="001E5E"/>
                </a:solidFill>
              </a:rPr>
              <a:t>We share a whole school restorative ethos underpinned by the understanding that all behaviour is communication and build positive relationships rooted in mutual respect. All of this leads to a state of belonging rather than exclusion, social engagement and meaningful accountability. </a:t>
            </a:r>
            <a:endParaRPr lang="en-GB" sz="1700" b="1">
              <a:solidFill>
                <a:srgbClr val="002060"/>
              </a:solidFill>
              <a:latin typeface="CenturyGothic"/>
            </a:endParaRPr>
          </a:p>
        </p:txBody>
      </p:sp>
      <p:sp>
        <p:nvSpPr>
          <p:cNvPr id="4" name="Rectangle 3">
            <a:extLst>
              <a:ext uri="{FF2B5EF4-FFF2-40B4-BE49-F238E27FC236}">
                <a16:creationId xmlns:a16="http://schemas.microsoft.com/office/drawing/2014/main" id="{F16FB964-4BEF-D747-8ACD-37341C11EBFD}"/>
              </a:ext>
            </a:extLst>
          </p:cNvPr>
          <p:cNvSpPr/>
          <p:nvPr/>
        </p:nvSpPr>
        <p:spPr>
          <a:xfrm>
            <a:off x="158496" y="1137061"/>
            <a:ext cx="6254496" cy="19783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a:solidFill>
                  <a:srgbClr val="001E5E"/>
                </a:solidFill>
              </a:rPr>
              <a:t>A positive, relationship approach</a:t>
            </a:r>
          </a:p>
          <a:p>
            <a:r>
              <a:rPr lang="en-GB" sz="1700">
                <a:solidFill>
                  <a:srgbClr val="001E5E"/>
                </a:solidFill>
              </a:rPr>
              <a:t>We use a positive, relational approach for how we respond to and manage behaviour in our school, taking into account individual needs. We focus on developing the relationships the children with their peers and staff. Through these positive relationships’ children are taught the correct way to identify and manage their emotions and take personal responsibility for their actions. </a:t>
            </a:r>
            <a:endParaRPr lang="en-GB" sz="1700">
              <a:solidFill>
                <a:srgbClr val="001E5E"/>
              </a:solidFill>
              <a:latin typeface="ArialMT"/>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902208" y="72144"/>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Ensuring the emotional and social development of pupils with SEND</a:t>
            </a:r>
          </a:p>
          <a:p>
            <a:pPr algn="ctr"/>
            <a:r>
              <a:rPr lang="en-US" sz="2400" b="1"/>
              <a:t>How we respond to and support behaviour (including Anti-bullying)</a:t>
            </a:r>
          </a:p>
        </p:txBody>
      </p:sp>
      <p:sp>
        <p:nvSpPr>
          <p:cNvPr id="8" name="Rectangle 7">
            <a:extLst>
              <a:ext uri="{FF2B5EF4-FFF2-40B4-BE49-F238E27FC236}">
                <a16:creationId xmlns:a16="http://schemas.microsoft.com/office/drawing/2014/main" id="{603FE73D-090B-C14F-AACD-6853F13649CB}"/>
              </a:ext>
            </a:extLst>
          </p:cNvPr>
          <p:cNvSpPr/>
          <p:nvPr/>
        </p:nvSpPr>
        <p:spPr>
          <a:xfrm>
            <a:off x="6681215" y="3215610"/>
            <a:ext cx="5352287" cy="35702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b="1">
              <a:solidFill>
                <a:srgbClr val="002060"/>
              </a:solidFill>
              <a:latin typeface="CenturyGothic"/>
            </a:endParaRPr>
          </a:p>
          <a:p>
            <a:r>
              <a:rPr lang="en-GB" b="1">
                <a:solidFill>
                  <a:srgbClr val="002060"/>
                </a:solidFill>
                <a:latin typeface="CenturyGothic"/>
              </a:rPr>
              <a:t>Supporting pupils with SEND in relation to bullying</a:t>
            </a:r>
            <a:endParaRPr lang="en-GB">
              <a:solidFill>
                <a:srgbClr val="002060"/>
              </a:solidFill>
              <a:latin typeface="CenturyGothic"/>
            </a:endParaRPr>
          </a:p>
          <a:p>
            <a:r>
              <a:rPr lang="en-GB" sz="1700">
                <a:solidFill>
                  <a:srgbClr val="002060"/>
                </a:solidFill>
              </a:rPr>
              <a:t>Please see our anti-bullying policy for full details on how we seek to prevent bullying within our school. </a:t>
            </a:r>
          </a:p>
          <a:p>
            <a:r>
              <a:rPr lang="en-GB" sz="1700">
                <a:solidFill>
                  <a:srgbClr val="002060"/>
                </a:solidFill>
              </a:rPr>
              <a:t>We are aware that both victims and perpetrators of bullying will often need additional support in relation to their emotional and social development. </a:t>
            </a:r>
            <a:r>
              <a:rPr lang="en-GB" sz="1700">
                <a:solidFill>
                  <a:srgbClr val="002060"/>
                </a:solidFill>
                <a:hlinkClick r:id="rId3" action="ppaction://hlinksldjump"/>
              </a:rPr>
              <a:t>Please see slide 26 </a:t>
            </a:r>
            <a:r>
              <a:rPr lang="en-GB" sz="1700">
                <a:solidFill>
                  <a:srgbClr val="002060"/>
                </a:solidFill>
              </a:rPr>
              <a:t>for interventions and approaches we use. </a:t>
            </a:r>
          </a:p>
          <a:p>
            <a:endParaRPr lang="en-GB" sz="500">
              <a:solidFill>
                <a:srgbClr val="002060"/>
              </a:solidFill>
            </a:endParaRPr>
          </a:p>
          <a:p>
            <a:r>
              <a:rPr lang="en-GB" sz="1700">
                <a:solidFill>
                  <a:srgbClr val="002060"/>
                </a:solidFill>
              </a:rPr>
              <a:t>We are mindful of pupils who may not understand when bullying is taking place or lack the communication tools to let others know. This is another reason why we ensure that a total communication approach is used throughout the school and Social Thinking skills are developed (see empowering children to take ownership)</a:t>
            </a:r>
            <a:endParaRPr lang="en-GB" sz="2000" b="1">
              <a:solidFill>
                <a:srgbClr val="002060"/>
              </a:solidFill>
              <a:latin typeface="CenturyGothic"/>
            </a:endParaRPr>
          </a:p>
          <a:p>
            <a:endParaRPr lang="en-GB" sz="2000">
              <a:solidFill>
                <a:srgbClr val="002060"/>
              </a:solidFill>
            </a:endParaRPr>
          </a:p>
        </p:txBody>
      </p:sp>
      <p:sp>
        <p:nvSpPr>
          <p:cNvPr id="9" name="Rectangle 8">
            <a:extLst>
              <a:ext uri="{FF2B5EF4-FFF2-40B4-BE49-F238E27FC236}">
                <a16:creationId xmlns:a16="http://schemas.microsoft.com/office/drawing/2014/main" id="{FDF80EF2-7458-1B49-AB0C-F6428CB18F59}"/>
              </a:ext>
            </a:extLst>
          </p:cNvPr>
          <p:cNvSpPr/>
          <p:nvPr/>
        </p:nvSpPr>
        <p:spPr>
          <a:xfrm>
            <a:off x="158496" y="3215610"/>
            <a:ext cx="6254496" cy="35702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b="1">
              <a:solidFill>
                <a:srgbClr val="001E5E"/>
              </a:solidFill>
            </a:endParaRPr>
          </a:p>
          <a:p>
            <a:r>
              <a:rPr lang="en-GB" b="1">
                <a:solidFill>
                  <a:srgbClr val="001E5E"/>
                </a:solidFill>
              </a:rPr>
              <a:t>Empowering children to take ownership</a:t>
            </a:r>
          </a:p>
          <a:p>
            <a:r>
              <a:rPr lang="en-GB" sz="1700">
                <a:solidFill>
                  <a:srgbClr val="001E5E"/>
                </a:solidFill>
              </a:rPr>
              <a:t>Our aim is for all staff to empower every pupil to take responsibility and manage their own behaviour without external motivators, actively teaching them the lifelong skills and strategies they need for emotional regulation. </a:t>
            </a:r>
          </a:p>
          <a:p>
            <a:r>
              <a:rPr lang="en-GB" sz="1700">
                <a:solidFill>
                  <a:srgbClr val="001E5E"/>
                </a:solidFill>
              </a:rPr>
              <a:t>We are a setting that is sensitive to supporting children with all needs. We use our skill to support those with specific SEMH needs, including attachment and complex trauma histories and, when appropriate, these children will have individualised behaviour plans. We also use communication tools such as “Talking Boards” and “Comic Strip Conversations to support Speech and Language needs and the use of Social Thinking interventions and social stories to support an understanding of different social contexts.</a:t>
            </a:r>
          </a:p>
          <a:p>
            <a:endParaRPr lang="en-US" sz="2000" b="1">
              <a:solidFill>
                <a:srgbClr val="002060"/>
              </a:solidFill>
              <a:cs typeface="Calibri"/>
            </a:endParaRPr>
          </a:p>
        </p:txBody>
      </p:sp>
    </p:spTree>
    <p:extLst>
      <p:ext uri="{BB962C8B-B14F-4D97-AF65-F5344CB8AC3E}">
        <p14:creationId xmlns:p14="http://schemas.microsoft.com/office/powerpoint/2010/main" val="1315256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463296" y="4419136"/>
            <a:ext cx="5474208" cy="231277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endParaRPr lang="en-GB" sz="2000" b="1">
              <a:solidFill>
                <a:srgbClr val="002060"/>
              </a:solidFill>
              <a:latin typeface="CenturyGothic"/>
            </a:endParaRPr>
          </a:p>
          <a:p>
            <a:pPr lvl="0"/>
            <a:r>
              <a:rPr lang="en-GB" sz="2000" b="1">
                <a:solidFill>
                  <a:srgbClr val="002060"/>
                </a:solidFill>
                <a:latin typeface="CenturyGothic"/>
              </a:rPr>
              <a:t>Pupil voice central to Graduated Approach</a:t>
            </a:r>
          </a:p>
          <a:p>
            <a:pPr lvl="0"/>
            <a:r>
              <a:rPr lang="en-GB" sz="2000">
                <a:solidFill>
                  <a:srgbClr val="002060"/>
                </a:solidFill>
                <a:latin typeface="CenturyGothic"/>
              </a:rPr>
              <a:t>As outlined in questions 4 and 4b, pupils with SEND play a central role in planning and reviewing their provision. We listen carefully to the views they express and adapt provision and targets accordingly. </a:t>
            </a:r>
            <a:endParaRPr lang="en-GB" sz="2000" b="1">
              <a:solidFill>
                <a:srgbClr val="002060"/>
              </a:solidFill>
              <a:latin typeface="CenturyGothic"/>
            </a:endParaRPr>
          </a:p>
          <a:p>
            <a:pPr lvl="0"/>
            <a:endParaRPr lang="en-GB" sz="2000" b="1">
              <a:solidFill>
                <a:srgbClr val="002060"/>
              </a:solidFill>
              <a:latin typeface="CenturyGothic"/>
            </a:endParaRPr>
          </a:p>
          <a:p>
            <a:pPr lvl="0"/>
            <a:endParaRPr lang="en-GB" sz="2000" b="1">
              <a:solidFill>
                <a:srgbClr val="002060"/>
              </a:solidFill>
              <a:latin typeface="CenturyGothic"/>
            </a:endParaRPr>
          </a:p>
        </p:txBody>
      </p:sp>
      <p:sp>
        <p:nvSpPr>
          <p:cNvPr id="4" name="Rectangle 3">
            <a:extLst>
              <a:ext uri="{FF2B5EF4-FFF2-40B4-BE49-F238E27FC236}">
                <a16:creationId xmlns:a16="http://schemas.microsoft.com/office/drawing/2014/main" id="{F16FB964-4BEF-D747-8ACD-37341C11EBFD}"/>
              </a:ext>
            </a:extLst>
          </p:cNvPr>
          <p:cNvSpPr/>
          <p:nvPr/>
        </p:nvSpPr>
        <p:spPr>
          <a:xfrm>
            <a:off x="463296" y="1442088"/>
            <a:ext cx="5474208" cy="26304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r>
              <a:rPr lang="en-US" sz="2000" b="1">
                <a:solidFill>
                  <a:srgbClr val="002060"/>
                </a:solidFill>
                <a:cs typeface="Calibri"/>
              </a:rPr>
              <a:t>Class charters </a:t>
            </a:r>
          </a:p>
          <a:p>
            <a:r>
              <a:rPr lang="en-US" sz="2000">
                <a:solidFill>
                  <a:srgbClr val="002060"/>
                </a:solidFill>
                <a:cs typeface="Calibri"/>
              </a:rPr>
              <a:t>As part of the Learn Together curriculum, all pupils work together to create a class charter outlining the expected and unexpected </a:t>
            </a:r>
            <a:r>
              <a:rPr lang="en-US" sz="2000" err="1">
                <a:solidFill>
                  <a:srgbClr val="002060"/>
                </a:solidFill>
                <a:cs typeface="Calibri"/>
              </a:rPr>
              <a:t>behaviours</a:t>
            </a:r>
            <a:r>
              <a:rPr lang="en-US" sz="2000">
                <a:solidFill>
                  <a:srgbClr val="002060"/>
                </a:solidFill>
                <a:cs typeface="Calibri"/>
              </a:rPr>
              <a:t> within their class community and establishing agreed behaviour systems. When necessary, children with SEND receive additional support in order to participate fully in this process. </a:t>
            </a:r>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a:p>
            <a:endParaRPr lang="en-US" sz="2000" b="1">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877824" y="273628"/>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Ensuring the emotional and social development of pupils with SEND</a:t>
            </a:r>
          </a:p>
          <a:p>
            <a:pPr algn="ctr"/>
            <a:r>
              <a:rPr lang="en-US" sz="2400" b="1"/>
              <a:t>Pupil voice for pupils with SEND and active involvement in school community</a:t>
            </a:r>
          </a:p>
        </p:txBody>
      </p:sp>
      <p:sp>
        <p:nvSpPr>
          <p:cNvPr id="8" name="Rectangle 7">
            <a:extLst>
              <a:ext uri="{FF2B5EF4-FFF2-40B4-BE49-F238E27FC236}">
                <a16:creationId xmlns:a16="http://schemas.microsoft.com/office/drawing/2014/main" id="{CFE53291-247E-6549-8FFB-1E76E28B8BF6}"/>
              </a:ext>
            </a:extLst>
          </p:cNvPr>
          <p:cNvSpPr/>
          <p:nvPr/>
        </p:nvSpPr>
        <p:spPr>
          <a:xfrm>
            <a:off x="6254498" y="1353312"/>
            <a:ext cx="5311762" cy="24993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a:p>
            <a:r>
              <a:rPr lang="en-GB" sz="2000" b="1">
                <a:solidFill>
                  <a:srgbClr val="002060"/>
                </a:solidFill>
                <a:latin typeface="CenturyGothic"/>
              </a:rPr>
              <a:t>Individual roles and responsibilities </a:t>
            </a:r>
          </a:p>
          <a:p>
            <a:r>
              <a:rPr lang="en-GB" sz="2000">
                <a:solidFill>
                  <a:srgbClr val="002060"/>
                </a:solidFill>
                <a:latin typeface="CenturyGothic"/>
              </a:rPr>
              <a:t>In order to support their emotional and social development, pupils with SEND are actively encouraged to take on individual roles and responsibilities within their classroom and within the wider school e.g. fundraising projects, rights respecting council, Eco council</a:t>
            </a:r>
          </a:p>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a:p>
            <a:endParaRPr lang="en-GB" sz="2000" b="1">
              <a:solidFill>
                <a:srgbClr val="002060"/>
              </a:solidFill>
              <a:latin typeface="CenturyGothic"/>
            </a:endParaRPr>
          </a:p>
        </p:txBody>
      </p:sp>
      <p:sp>
        <p:nvSpPr>
          <p:cNvPr id="9" name="Rectangle 8">
            <a:extLst>
              <a:ext uri="{FF2B5EF4-FFF2-40B4-BE49-F238E27FC236}">
                <a16:creationId xmlns:a16="http://schemas.microsoft.com/office/drawing/2014/main" id="{9D23E4D3-096F-C046-95CA-723AA455672F}"/>
              </a:ext>
            </a:extLst>
          </p:cNvPr>
          <p:cNvSpPr/>
          <p:nvPr/>
        </p:nvSpPr>
        <p:spPr>
          <a:xfrm>
            <a:off x="6254499" y="3975824"/>
            <a:ext cx="5311761" cy="27560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2000" b="1" dirty="0">
              <a:solidFill>
                <a:srgbClr val="002060"/>
              </a:solidFill>
            </a:endParaRPr>
          </a:p>
          <a:p>
            <a:r>
              <a:rPr lang="en-GB" sz="2000" b="1" dirty="0">
                <a:solidFill>
                  <a:srgbClr val="002060"/>
                </a:solidFill>
              </a:rPr>
              <a:t>Empowering pupils with SEND to </a:t>
            </a:r>
            <a:r>
              <a:rPr lang="en-GB" sz="2000" b="1">
                <a:solidFill>
                  <a:srgbClr val="002060"/>
                </a:solidFill>
              </a:rPr>
              <a:t>get involved</a:t>
            </a:r>
          </a:p>
          <a:p>
            <a:endParaRPr lang="en-GB" sz="2000" b="1" dirty="0">
              <a:solidFill>
                <a:srgbClr val="002060"/>
              </a:solidFill>
            </a:endParaRPr>
          </a:p>
          <a:p>
            <a:r>
              <a:rPr lang="en-GB" sz="2000" dirty="0">
                <a:solidFill>
                  <a:srgbClr val="002060"/>
                </a:solidFill>
              </a:rPr>
              <a:t>We know taking on a whole school responsibility can be a challenge for some pupils. We ensure additional support to empower pupils. Here are a few examples of how we do this:</a:t>
            </a:r>
          </a:p>
          <a:p>
            <a:pPr marL="342900" indent="-342900">
              <a:buFont typeface="Arial" panose="020B0604020202020204" pitchFamily="34" charset="0"/>
              <a:buChar char="•"/>
            </a:pPr>
            <a:r>
              <a:rPr lang="en-GB" sz="2000" dirty="0">
                <a:solidFill>
                  <a:srgbClr val="002060"/>
                </a:solidFill>
              </a:rPr>
              <a:t>Nurture group sessions to teach required skills</a:t>
            </a:r>
          </a:p>
          <a:p>
            <a:pPr marL="342900" indent="-342900">
              <a:buFont typeface="Arial" panose="020B0604020202020204" pitchFamily="34" charset="0"/>
              <a:buChar char="•"/>
            </a:pPr>
            <a:r>
              <a:rPr lang="en-GB" sz="2000" dirty="0">
                <a:solidFill>
                  <a:srgbClr val="002060"/>
                </a:solidFill>
              </a:rPr>
              <a:t>Additional adult support during meetings </a:t>
            </a:r>
            <a:endParaRPr lang="en-GB" sz="2000" b="1" dirty="0">
              <a:solidFill>
                <a:srgbClr val="002060"/>
              </a:solidFill>
            </a:endParaRPr>
          </a:p>
          <a:p>
            <a:endParaRPr lang="en-GB" sz="2000" b="1" dirty="0">
              <a:solidFill>
                <a:srgbClr val="002060"/>
              </a:solidFill>
            </a:endParaRPr>
          </a:p>
        </p:txBody>
      </p:sp>
    </p:spTree>
    <p:extLst>
      <p:ext uri="{BB962C8B-B14F-4D97-AF65-F5344CB8AC3E}">
        <p14:creationId xmlns:p14="http://schemas.microsoft.com/office/powerpoint/2010/main" val="1273755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57181"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11. What do I do if I want to make a complaint about SEND provision at your school?</a:t>
            </a:r>
            <a:endParaRPr lang="en-GB" sz="7200">
              <a:solidFill>
                <a:srgbClr val="002060"/>
              </a:solidFill>
            </a:endParaRPr>
          </a:p>
        </p:txBody>
      </p:sp>
      <p:sp>
        <p:nvSpPr>
          <p:cNvPr id="3" name="TextBox 2">
            <a:extLst>
              <a:ext uri="{FF2B5EF4-FFF2-40B4-BE49-F238E27FC236}">
                <a16:creationId xmlns:a16="http://schemas.microsoft.com/office/drawing/2014/main" id="{877A3A99-E499-FF03-AC31-9F4CFAF6338E}"/>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3429986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75A9C5-BAF2-0145-A0F7-6172547F6E21}"/>
              </a:ext>
            </a:extLst>
          </p:cNvPr>
          <p:cNvSpPr/>
          <p:nvPr/>
        </p:nvSpPr>
        <p:spPr>
          <a:xfrm>
            <a:off x="309964" y="2668006"/>
            <a:ext cx="11546239" cy="4027385"/>
          </a:xfrm>
          <a:prstGeom prst="rect">
            <a:avLst/>
          </a:prstGeom>
        </p:spPr>
        <p:txBody>
          <a:bodyPr wrap="square">
            <a:spAutoFit/>
          </a:bodyPr>
          <a:lstStyle/>
          <a:p>
            <a:pPr>
              <a:lnSpc>
                <a:spcPct val="115000"/>
              </a:lnSpc>
            </a:pPr>
            <a:r>
              <a:rPr lang="en-US" sz="2800">
                <a:solidFill>
                  <a:srgbClr val="002060"/>
                </a:solidFill>
                <a:ea typeface="MS Mincho" panose="02020609040205080304" pitchFamily="49" charset="-128"/>
                <a:cs typeface="Arial" panose="020B0604020202020204" pitchFamily="34" charset="0"/>
              </a:rPr>
              <a:t>If you are a parent or </a:t>
            </a:r>
            <a:r>
              <a:rPr lang="en-US" sz="2800" err="1">
                <a:solidFill>
                  <a:srgbClr val="002060"/>
                </a:solidFill>
                <a:ea typeface="MS Mincho" panose="02020609040205080304" pitchFamily="49" charset="-128"/>
                <a:cs typeface="Arial" panose="020B0604020202020204" pitchFamily="34" charset="0"/>
              </a:rPr>
              <a:t>carer</a:t>
            </a:r>
            <a:r>
              <a:rPr lang="en-US" sz="2800">
                <a:solidFill>
                  <a:srgbClr val="002060"/>
                </a:solidFill>
                <a:ea typeface="MS Mincho" panose="02020609040205080304" pitchFamily="49" charset="-128"/>
                <a:cs typeface="Arial" panose="020B0604020202020204" pitchFamily="34" charset="0"/>
              </a:rPr>
              <a:t> of a pupil with disabilities, you have the right to make disability discrimination claims to the first-tier SEND tribunal if you believe that our school has discriminated against your child. You can make a claim about alleged discrimination regarding:</a:t>
            </a:r>
            <a:endParaRPr lang="en-GB" sz="280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a:solidFill>
                  <a:srgbClr val="002060"/>
                </a:solidFill>
                <a:ea typeface="MS Mincho" panose="02020609040205080304" pitchFamily="49" charset="-128"/>
                <a:cs typeface="Arial" panose="020B0604020202020204" pitchFamily="34" charset="0"/>
              </a:rPr>
              <a:t>Exclusions</a:t>
            </a:r>
            <a:endParaRPr lang="en-GB" sz="280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a:solidFill>
                  <a:srgbClr val="002060"/>
                </a:solidFill>
                <a:ea typeface="MS Mincho" panose="02020609040205080304" pitchFamily="49" charset="-128"/>
                <a:cs typeface="Arial" panose="020B0604020202020204" pitchFamily="34" charset="0"/>
              </a:rPr>
              <a:t>Provision of education and associated services</a:t>
            </a:r>
            <a:endParaRPr lang="en-GB" sz="280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a:solidFill>
                  <a:srgbClr val="002060"/>
                </a:solidFill>
                <a:ea typeface="MS Mincho" panose="02020609040205080304" pitchFamily="49" charset="-128"/>
                <a:cs typeface="Arial" panose="020B0604020202020204" pitchFamily="34" charset="0"/>
              </a:rPr>
              <a:t>Making reasonable adjustments, including the provision of auxiliary aids and services </a:t>
            </a:r>
            <a:endParaRPr lang="en-GB" sz="2800">
              <a:effectLst/>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F91AA0F8-AEB3-9F47-8961-BED6F49975C7}"/>
              </a:ext>
            </a:extLst>
          </p:cNvPr>
          <p:cNvSpPr txBox="1"/>
          <p:nvPr/>
        </p:nvSpPr>
        <p:spPr>
          <a:xfrm>
            <a:off x="309964" y="202549"/>
            <a:ext cx="5786036"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Complaints directed to the school</a:t>
            </a:r>
            <a:endParaRPr lang="en-US" sz="2400"/>
          </a:p>
        </p:txBody>
      </p:sp>
      <p:sp>
        <p:nvSpPr>
          <p:cNvPr id="8" name="TextBox 7">
            <a:extLst>
              <a:ext uri="{FF2B5EF4-FFF2-40B4-BE49-F238E27FC236}">
                <a16:creationId xmlns:a16="http://schemas.microsoft.com/office/drawing/2014/main" id="{9D8A7D15-E5EB-9E4D-AC6C-EB5B36D2D87A}"/>
              </a:ext>
            </a:extLst>
          </p:cNvPr>
          <p:cNvSpPr txBox="1"/>
          <p:nvPr/>
        </p:nvSpPr>
        <p:spPr>
          <a:xfrm>
            <a:off x="309964" y="2083231"/>
            <a:ext cx="4868620"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First-tier SEND tribunal </a:t>
            </a:r>
            <a:endParaRPr lang="en-US" sz="2400"/>
          </a:p>
        </p:txBody>
      </p:sp>
      <p:sp>
        <p:nvSpPr>
          <p:cNvPr id="6" name="TextBox 5">
            <a:extLst>
              <a:ext uri="{FF2B5EF4-FFF2-40B4-BE49-F238E27FC236}">
                <a16:creationId xmlns:a16="http://schemas.microsoft.com/office/drawing/2014/main" id="{960CF0D0-0D76-31E5-0B60-21845EAC55E0}"/>
              </a:ext>
            </a:extLst>
          </p:cNvPr>
          <p:cNvSpPr txBox="1"/>
          <p:nvPr/>
        </p:nvSpPr>
        <p:spPr>
          <a:xfrm>
            <a:off x="185980" y="958224"/>
            <a:ext cx="11670223" cy="954107"/>
          </a:xfrm>
          <a:prstGeom prst="rect">
            <a:avLst/>
          </a:prstGeom>
          <a:noFill/>
        </p:spPr>
        <p:txBody>
          <a:bodyPr wrap="square" rtlCol="0">
            <a:spAutoFit/>
          </a:bodyPr>
          <a:lstStyle/>
          <a:p>
            <a:r>
              <a:rPr lang="en-US" sz="2800">
                <a:solidFill>
                  <a:srgbClr val="002060"/>
                </a:solidFill>
              </a:rPr>
              <a:t>Please follow the procedures outlined in our complaints policy which can be found </a:t>
            </a:r>
            <a:r>
              <a:rPr lang="en-US" sz="2800">
                <a:solidFill>
                  <a:srgbClr val="002060"/>
                </a:solidFill>
                <a:hlinkClick r:id="rId2">
                  <a:extLst>
                    <a:ext uri="{A12FA001-AC4F-418D-AE19-62706E023703}">
                      <ahyp:hlinkClr xmlns:ahyp="http://schemas.microsoft.com/office/drawing/2018/hyperlinkcolor" val="tx"/>
                    </a:ext>
                  </a:extLst>
                </a:hlinkClick>
              </a:rPr>
              <a:t>here. </a:t>
            </a:r>
            <a:endParaRPr lang="en-US" sz="2800">
              <a:solidFill>
                <a:srgbClr val="002060"/>
              </a:solidFill>
            </a:endParaRPr>
          </a:p>
        </p:txBody>
      </p:sp>
    </p:spTree>
    <p:extLst>
      <p:ext uri="{BB962C8B-B14F-4D97-AF65-F5344CB8AC3E}">
        <p14:creationId xmlns:p14="http://schemas.microsoft.com/office/powerpoint/2010/main" val="624879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08207" y="2024316"/>
            <a:ext cx="9663454" cy="28093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a:ln>
                  <a:noFill/>
                </a:ln>
                <a:solidFill>
                  <a:srgbClr val="002060"/>
                </a:solidFill>
                <a:effectLst/>
                <a:uLnTx/>
                <a:uFillTx/>
                <a:latin typeface="Calibri" panose="020F0502020204030204"/>
                <a:ea typeface="+mn-ea"/>
                <a:cs typeface="+mn-cs"/>
              </a:rPr>
              <a:t>12. How can I find out more about the local offer?    </a:t>
            </a:r>
          </a:p>
        </p:txBody>
      </p:sp>
      <p:sp>
        <p:nvSpPr>
          <p:cNvPr id="3" name="TextBox 2">
            <a:extLst>
              <a:ext uri="{FF2B5EF4-FFF2-40B4-BE49-F238E27FC236}">
                <a16:creationId xmlns:a16="http://schemas.microsoft.com/office/drawing/2014/main" id="{49E7427B-9551-1872-B935-38EC832123F2}"/>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3911509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0FF3CF-4205-9044-9B05-99559466CAD4}"/>
              </a:ext>
            </a:extLst>
          </p:cNvPr>
          <p:cNvSpPr txBox="1"/>
          <p:nvPr/>
        </p:nvSpPr>
        <p:spPr>
          <a:xfrm>
            <a:off x="309964" y="418814"/>
            <a:ext cx="5786036"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err="1">
                <a:ln>
                  <a:noFill/>
                </a:ln>
                <a:solidFill>
                  <a:prstClr val="black"/>
                </a:solidFill>
                <a:effectLst/>
                <a:uLnTx/>
                <a:uFillTx/>
                <a:latin typeface="Calibri" panose="020F0502020204030204"/>
                <a:ea typeface="+mn-ea"/>
                <a:cs typeface="+mn-cs"/>
              </a:rPr>
              <a:t>BaNES’s</a:t>
            </a:r>
            <a:r>
              <a:rPr kumimoji="0" lang="en-US" sz="3600" b="0" i="0" u="none" strike="noStrike" kern="1200" cap="none" spc="0" normalizeH="0" baseline="0" noProof="0">
                <a:ln>
                  <a:noFill/>
                </a:ln>
                <a:solidFill>
                  <a:prstClr val="black"/>
                </a:solidFill>
                <a:effectLst/>
                <a:uLnTx/>
                <a:uFillTx/>
                <a:latin typeface="Calibri" panose="020F0502020204030204"/>
                <a:ea typeface="+mn-ea"/>
                <a:cs typeface="+mn-cs"/>
              </a:rPr>
              <a:t> SEND local offer </a:t>
            </a:r>
          </a:p>
        </p:txBody>
      </p:sp>
      <p:sp>
        <p:nvSpPr>
          <p:cNvPr id="4" name="Rectangle 3">
            <a:extLst>
              <a:ext uri="{FF2B5EF4-FFF2-40B4-BE49-F238E27FC236}">
                <a16:creationId xmlns:a16="http://schemas.microsoft.com/office/drawing/2014/main" id="{44329201-DA38-EA44-9E5E-E23038DB5EAE}"/>
              </a:ext>
            </a:extLst>
          </p:cNvPr>
          <p:cNvSpPr/>
          <p:nvPr/>
        </p:nvSpPr>
        <p:spPr>
          <a:xfrm>
            <a:off x="231675" y="1534017"/>
            <a:ext cx="1789016"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Click </a:t>
            </a: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hlinkClick r:id="rId2"/>
              </a:rPr>
              <a:t>here</a:t>
            </a: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 </a:t>
            </a:r>
            <a:endParaRPr kumimoji="0" lang="en-US" sz="3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E559235-6D13-5048-A703-E05F81CF4DCF}"/>
              </a:ext>
            </a:extLst>
          </p:cNvPr>
          <p:cNvSpPr txBox="1"/>
          <p:nvPr/>
        </p:nvSpPr>
        <p:spPr>
          <a:xfrm>
            <a:off x="309964" y="2773152"/>
            <a:ext cx="6838981"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panose="020F0502020204030204"/>
                <a:ea typeface="+mn-ea"/>
                <a:cs typeface="+mn-cs"/>
              </a:rPr>
              <a:t>Our contribution to the local offer</a:t>
            </a:r>
          </a:p>
        </p:txBody>
      </p:sp>
      <p:sp>
        <p:nvSpPr>
          <p:cNvPr id="8" name="Rectangle 7">
            <a:extLst>
              <a:ext uri="{FF2B5EF4-FFF2-40B4-BE49-F238E27FC236}">
                <a16:creationId xmlns:a16="http://schemas.microsoft.com/office/drawing/2014/main" id="{0E28A9A7-B11E-514E-8E51-068652258F00}"/>
              </a:ext>
            </a:extLst>
          </p:cNvPr>
          <p:cNvSpPr/>
          <p:nvPr/>
        </p:nvSpPr>
        <p:spPr>
          <a:xfrm>
            <a:off x="231675" y="3710897"/>
            <a:ext cx="11960325" cy="240065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See </a:t>
            </a: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hlinkClick r:id="rId3" action="ppaction://hlinksldjump"/>
              </a:rPr>
              <a:t>slide 26</a:t>
            </a: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 for examples of the additional SEND provision available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our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In addition, please click here for details about information, training sessions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a:ln>
                  <a:noFill/>
                </a:ln>
                <a:solidFill>
                  <a:srgbClr val="002060"/>
                </a:solidFill>
                <a:effectLst/>
                <a:uLnTx/>
                <a:uFillTx/>
                <a:latin typeface="Calibri" panose="020F0502020204030204"/>
                <a:ea typeface="+mn-ea"/>
                <a:cs typeface="+mn-cs"/>
              </a:rPr>
              <a:t>and support for parents of pupils with SEND. </a:t>
            </a:r>
            <a:endParaRPr kumimoji="0" lang="en-US" sz="3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1037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13. Contact details of support services for parents of pupils with SEND</a:t>
            </a:r>
            <a:endParaRPr lang="en-GB" sz="28700">
              <a:solidFill>
                <a:srgbClr val="002060"/>
              </a:solidFill>
            </a:endParaRPr>
          </a:p>
        </p:txBody>
      </p:sp>
      <p:sp>
        <p:nvSpPr>
          <p:cNvPr id="3" name="TextBox 2">
            <a:extLst>
              <a:ext uri="{FF2B5EF4-FFF2-40B4-BE49-F238E27FC236}">
                <a16:creationId xmlns:a16="http://schemas.microsoft.com/office/drawing/2014/main" id="{588D5AF7-0FF2-5DD7-C7EA-2C582D59D253}"/>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2724728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2C8C52-7047-C744-9FF6-624F4DAD87FD}"/>
              </a:ext>
            </a:extLst>
          </p:cNvPr>
          <p:cNvSpPr txBox="1"/>
          <p:nvPr/>
        </p:nvSpPr>
        <p:spPr>
          <a:xfrm>
            <a:off x="462300" y="2948552"/>
            <a:ext cx="4885204" cy="1477328"/>
          </a:xfrm>
          <a:prstGeom prst="rect">
            <a:avLst/>
          </a:prstGeom>
          <a:noFill/>
        </p:spPr>
        <p:txBody>
          <a:bodyPr wrap="square" rtlCol="0">
            <a:spAutoFit/>
          </a:bodyPr>
          <a:lstStyle/>
          <a:p>
            <a:r>
              <a:rPr lang="en-GB" b="1"/>
              <a:t>Telephone: </a:t>
            </a:r>
            <a:r>
              <a:rPr lang="en-GB"/>
              <a:t>01225 394382 </a:t>
            </a:r>
            <a:r>
              <a:rPr lang="en-GB" b="1"/>
              <a:t>Email:</a:t>
            </a:r>
            <a:r>
              <a:rPr lang="en-GB"/>
              <a:t>  </a:t>
            </a:r>
            <a:r>
              <a:rPr lang="en-GB">
                <a:hlinkClick r:id="rId2"/>
              </a:rPr>
              <a:t>send_partnershipservice@bathnes.gov.uk</a:t>
            </a:r>
            <a:r>
              <a:rPr lang="en-GB"/>
              <a:t> </a:t>
            </a:r>
            <a:br>
              <a:rPr lang="en-GB"/>
            </a:br>
            <a:r>
              <a:rPr lang="en-GB" b="1"/>
              <a:t>Address:</a:t>
            </a:r>
            <a:r>
              <a:rPr lang="en-GB"/>
              <a:t> Bath and North East Somerset IASS, Lewis House, Manvers Street, Bath, BA1 1JG</a:t>
            </a:r>
          </a:p>
          <a:p>
            <a:r>
              <a:rPr lang="en-GB" b="1"/>
              <a:t>Website: </a:t>
            </a:r>
            <a:r>
              <a:rPr lang="en-GB" b="1">
                <a:hlinkClick r:id="rId3"/>
              </a:rPr>
              <a:t>https://www.spsbathnes.org.uk/</a:t>
            </a:r>
            <a:r>
              <a:rPr lang="en-GB" b="1"/>
              <a:t> </a:t>
            </a:r>
            <a:endParaRPr lang="en-US" b="1"/>
          </a:p>
        </p:txBody>
      </p:sp>
      <p:sp>
        <p:nvSpPr>
          <p:cNvPr id="7" name="TextBox 6">
            <a:extLst>
              <a:ext uri="{FF2B5EF4-FFF2-40B4-BE49-F238E27FC236}">
                <a16:creationId xmlns:a16="http://schemas.microsoft.com/office/drawing/2014/main" id="{50B5D900-1A38-0540-9163-69693C857308}"/>
              </a:ext>
            </a:extLst>
          </p:cNvPr>
          <p:cNvSpPr txBox="1"/>
          <p:nvPr/>
        </p:nvSpPr>
        <p:spPr>
          <a:xfrm>
            <a:off x="7056387" y="1674674"/>
            <a:ext cx="4530737" cy="1754326"/>
          </a:xfrm>
          <a:prstGeom prst="rect">
            <a:avLst/>
          </a:prstGeom>
          <a:noFill/>
        </p:spPr>
        <p:txBody>
          <a:bodyPr wrap="square" rtlCol="0">
            <a:spAutoFit/>
          </a:bodyPr>
          <a:lstStyle/>
          <a:p>
            <a:r>
              <a:rPr lang="en-GB" b="1"/>
              <a:t>Telephone: </a:t>
            </a:r>
            <a:r>
              <a:rPr lang="en-GB"/>
              <a:t>0808 808 3555 </a:t>
            </a:r>
          </a:p>
          <a:p>
            <a:r>
              <a:rPr lang="en-GB" b="1"/>
              <a:t>Email:</a:t>
            </a:r>
            <a:r>
              <a:rPr lang="en-GB"/>
              <a:t> </a:t>
            </a:r>
            <a:r>
              <a:rPr lang="en-GB" b="1">
                <a:hlinkClick r:id="rId4"/>
              </a:rPr>
              <a:t>helpline@contact.org.uk</a:t>
            </a:r>
            <a:r>
              <a:rPr lang="en-GB" b="1"/>
              <a:t> </a:t>
            </a:r>
            <a:br>
              <a:rPr lang="en-GB"/>
            </a:br>
            <a:r>
              <a:rPr lang="en-GB" b="1"/>
              <a:t>Address:</a:t>
            </a:r>
            <a:r>
              <a:rPr lang="en-GB"/>
              <a:t>  209-211 City Road, London, EC1V 1JN </a:t>
            </a:r>
          </a:p>
          <a:p>
            <a:r>
              <a:rPr lang="en-GB" b="1"/>
              <a:t>Website: </a:t>
            </a:r>
            <a:r>
              <a:rPr lang="en-GB" b="1">
                <a:hlinkClick r:id="rId5"/>
              </a:rPr>
              <a:t>http://www.contact.org.uk</a:t>
            </a:r>
            <a:r>
              <a:rPr lang="en-GB" b="1"/>
              <a:t>  </a:t>
            </a:r>
          </a:p>
          <a:p>
            <a:endParaRPr lang="en-GB" b="1"/>
          </a:p>
        </p:txBody>
      </p:sp>
      <p:sp>
        <p:nvSpPr>
          <p:cNvPr id="4" name="TextBox 3">
            <a:extLst>
              <a:ext uri="{FF2B5EF4-FFF2-40B4-BE49-F238E27FC236}">
                <a16:creationId xmlns:a16="http://schemas.microsoft.com/office/drawing/2014/main" id="{F3C1CD0E-8998-C446-AEC3-9BDF2518214E}"/>
              </a:ext>
            </a:extLst>
          </p:cNvPr>
          <p:cNvSpPr txBox="1"/>
          <p:nvPr/>
        </p:nvSpPr>
        <p:spPr>
          <a:xfrm>
            <a:off x="663778" y="5145437"/>
            <a:ext cx="11316412" cy="1107996"/>
          </a:xfrm>
          <a:prstGeom prst="rect">
            <a:avLst/>
          </a:prstGeom>
          <a:noFill/>
        </p:spPr>
        <p:txBody>
          <a:bodyPr wrap="square" rtlCol="0">
            <a:spAutoFit/>
          </a:bodyPr>
          <a:lstStyle/>
          <a:p>
            <a:r>
              <a:rPr lang="en-US" sz="2400"/>
              <a:t>For more details about support services for parents, visit the advice and support for parents and </a:t>
            </a:r>
            <a:r>
              <a:rPr lang="en-US" sz="2400" err="1"/>
              <a:t>carers</a:t>
            </a:r>
            <a:r>
              <a:rPr lang="en-US" sz="2400"/>
              <a:t> page at BANES’s SEND Local Offer. </a:t>
            </a:r>
          </a:p>
          <a:p>
            <a:r>
              <a:rPr lang="en-US">
                <a:hlinkClick r:id="rId6"/>
              </a:rPr>
              <a:t>https://livewell.bathnes.gov.uk/special-educational-need-or-disability-send/information-advice-and-support</a:t>
            </a:r>
            <a:r>
              <a:rPr lang="en-US"/>
              <a:t> </a:t>
            </a:r>
          </a:p>
        </p:txBody>
      </p:sp>
      <p:pic>
        <p:nvPicPr>
          <p:cNvPr id="2050" name="Picture 2" descr="May be an image of text that says &quot;SEND Partnership Service 川バ +&quot;">
            <a:extLst>
              <a:ext uri="{FF2B5EF4-FFF2-40B4-BE49-F238E27FC236}">
                <a16:creationId xmlns:a16="http://schemas.microsoft.com/office/drawing/2014/main" id="{E2CCFA38-7976-EE4C-95E2-502789A0CD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3703" y="142127"/>
            <a:ext cx="2668929" cy="26689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2EB5DAAD-4052-0B4A-9438-DB3E95C8377C}"/>
              </a:ext>
            </a:extLst>
          </p:cNvPr>
          <p:cNvPicPr>
            <a:picLocks noChangeAspect="1"/>
          </p:cNvPicPr>
          <p:nvPr/>
        </p:nvPicPr>
        <p:blipFill>
          <a:blip r:embed="rId8"/>
          <a:stretch>
            <a:fillRect/>
          </a:stretch>
        </p:blipFill>
        <p:spPr>
          <a:xfrm>
            <a:off x="6848097" y="760504"/>
            <a:ext cx="4140200" cy="660400"/>
          </a:xfrm>
          <a:prstGeom prst="rect">
            <a:avLst/>
          </a:prstGeom>
        </p:spPr>
      </p:pic>
    </p:spTree>
    <p:extLst>
      <p:ext uri="{BB962C8B-B14F-4D97-AF65-F5344CB8AC3E}">
        <p14:creationId xmlns:p14="http://schemas.microsoft.com/office/powerpoint/2010/main" val="13511791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828801" y="1531917"/>
            <a:ext cx="7926102" cy="282830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a:ln>
                  <a:noFill/>
                </a:ln>
                <a:solidFill>
                  <a:srgbClr val="002060"/>
                </a:solidFill>
                <a:effectLst/>
                <a:uLnTx/>
                <a:uFillTx/>
                <a:latin typeface="Calibri" panose="020F0502020204030204"/>
                <a:ea typeface="+mn-ea"/>
                <a:cs typeface="+mn-cs"/>
              </a:rPr>
              <a:t>Appendix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a:ln>
                  <a:noFill/>
                </a:ln>
                <a:solidFill>
                  <a:srgbClr val="002060"/>
                </a:solidFill>
                <a:effectLst/>
                <a:uLnTx/>
                <a:uFillTx/>
                <a:latin typeface="Calibri" panose="020F0502020204030204"/>
                <a:ea typeface="+mn-ea"/>
                <a:cs typeface="+mn-cs"/>
              </a:rPr>
              <a:t>Key definitions </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2060"/>
                </a:solidFill>
                <a:effectLst/>
                <a:uLnTx/>
                <a:uFillTx/>
                <a:latin typeface="Calibri" panose="020F0502020204030204"/>
                <a:ea typeface="+mn-ea"/>
                <a:cs typeface="Calibri"/>
              </a:rPr>
              <a:t>From SEND code of practice 2015, found </a:t>
            </a:r>
            <a:r>
              <a:rPr kumimoji="0" lang="en-US" sz="2000" b="0" i="0" u="none" strike="noStrike" kern="1200" cap="none" spc="0" normalizeH="0" baseline="0" noProof="0">
                <a:ln>
                  <a:noFill/>
                </a:ln>
                <a:solidFill>
                  <a:srgbClr val="002060"/>
                </a:solidFill>
                <a:effectLst/>
                <a:uLnTx/>
                <a:uFillTx/>
                <a:latin typeface="Calibri" panose="020F0502020204030204"/>
                <a:ea typeface="+mn-ea"/>
                <a:cs typeface="Calibri"/>
                <a:hlinkClick r:id="rId2"/>
              </a:rPr>
              <a:t>here</a:t>
            </a:r>
            <a:r>
              <a:rPr kumimoji="0" lang="en-US" sz="2000" b="0" i="0" u="none" strike="noStrike" kern="1200" cap="none" spc="0" normalizeH="0" baseline="0" noProof="0">
                <a:ln>
                  <a:noFill/>
                </a:ln>
                <a:solidFill>
                  <a:srgbClr val="002060"/>
                </a:solidFill>
                <a:effectLst/>
                <a:uLnTx/>
                <a:uFillTx/>
                <a:latin typeface="Calibri" panose="020F0502020204030204"/>
                <a:ea typeface="+mn-ea"/>
                <a:cs typeface="Calibri"/>
              </a:rPr>
              <a:t> </a:t>
            </a:r>
          </a:p>
        </p:txBody>
      </p:sp>
      <p:sp>
        <p:nvSpPr>
          <p:cNvPr id="3" name="TextBox 2">
            <a:extLst>
              <a:ext uri="{FF2B5EF4-FFF2-40B4-BE49-F238E27FC236}">
                <a16:creationId xmlns:a16="http://schemas.microsoft.com/office/drawing/2014/main" id="{B8BA8C8D-78DB-99B5-BC60-3967332B7AFA}"/>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3" action="ppaction://hlinksldjump"/>
              </a:rPr>
              <a:t>here</a:t>
            </a:r>
            <a:r>
              <a:rPr lang="en-US" sz="2800"/>
              <a:t> to go back to contents page</a:t>
            </a:r>
          </a:p>
        </p:txBody>
      </p:sp>
    </p:spTree>
    <p:extLst>
      <p:ext uri="{BB962C8B-B14F-4D97-AF65-F5344CB8AC3E}">
        <p14:creationId xmlns:p14="http://schemas.microsoft.com/office/powerpoint/2010/main" val="16103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253094" y="1057547"/>
            <a:ext cx="5204847"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solidFill>
                  <a:srgbClr val="002060"/>
                </a:solidFill>
                <a:cs typeface="Calibri"/>
              </a:rPr>
              <a:t>SEND support (official SEND register) </a:t>
            </a:r>
          </a:p>
          <a:p>
            <a:pPr marL="342900" indent="-342900">
              <a:buFont typeface="Arial"/>
              <a:buChar char="•"/>
            </a:pPr>
            <a:r>
              <a:rPr lang="en-US" sz="2000" dirty="0">
                <a:solidFill>
                  <a:srgbClr val="002060"/>
                </a:solidFill>
                <a:cs typeface="Calibri"/>
              </a:rPr>
              <a:t>Term used nationally (SEND code of practice)</a:t>
            </a:r>
          </a:p>
          <a:p>
            <a:pPr marL="342900" indent="-342900">
              <a:buFont typeface="Arial"/>
              <a:buChar char="•"/>
            </a:pPr>
            <a:r>
              <a:rPr lang="en-US" sz="2000" dirty="0">
                <a:solidFill>
                  <a:srgbClr val="002060"/>
                </a:solidFill>
                <a:cs typeface="Calibri"/>
              </a:rPr>
              <a:t>Descriptor given for pupils who are identified as SEND but whose needs can be met by targeted provision using resources from school budget</a:t>
            </a:r>
          </a:p>
          <a:p>
            <a:pPr marL="342900" indent="-342900">
              <a:buFont typeface="Arial"/>
              <a:buChar char="•"/>
            </a:pPr>
            <a:r>
              <a:rPr lang="en-US" sz="2000" dirty="0">
                <a:solidFill>
                  <a:srgbClr val="002060"/>
                </a:solidFill>
                <a:cs typeface="Calibri"/>
              </a:rPr>
              <a:t>Parents/</a:t>
            </a:r>
            <a:r>
              <a:rPr lang="en-US" sz="2000" dirty="0" err="1">
                <a:solidFill>
                  <a:srgbClr val="002060"/>
                </a:solidFill>
                <a:cs typeface="Calibri"/>
              </a:rPr>
              <a:t>carers</a:t>
            </a:r>
            <a:r>
              <a:rPr lang="en-US" sz="2000" dirty="0">
                <a:solidFill>
                  <a:srgbClr val="002060"/>
                </a:solidFill>
                <a:cs typeface="Calibri"/>
              </a:rPr>
              <a:t> always notified of status</a:t>
            </a:r>
            <a:endParaRPr lang="en-US" sz="2000" b="1" dirty="0">
              <a:solidFill>
                <a:srgbClr val="002060"/>
              </a:solidFill>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355970" y="1021799"/>
            <a:ext cx="5701885" cy="27437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a:solidFill>
                <a:srgbClr val="002060"/>
              </a:solidFill>
            </a:endParaRPr>
          </a:p>
          <a:p>
            <a:endParaRPr lang="en-US" sz="2400" b="1">
              <a:solidFill>
                <a:srgbClr val="002060"/>
              </a:solidFill>
            </a:endParaRPr>
          </a:p>
          <a:p>
            <a:r>
              <a:rPr lang="en-US" sz="2400" b="1">
                <a:solidFill>
                  <a:srgbClr val="002060"/>
                </a:solidFill>
              </a:rPr>
              <a:t>EHCP (official SEND register)</a:t>
            </a:r>
            <a:endParaRPr lang="en-US" sz="2400" b="1">
              <a:solidFill>
                <a:srgbClr val="002060"/>
              </a:solidFill>
              <a:cs typeface="Calibri"/>
            </a:endParaRPr>
          </a:p>
          <a:p>
            <a:pPr marL="342900" indent="-342900">
              <a:buFont typeface="Arial,Sans-Serif"/>
              <a:buChar char="•"/>
            </a:pPr>
            <a:r>
              <a:rPr lang="en-US" sz="2000">
                <a:solidFill>
                  <a:srgbClr val="002060"/>
                </a:solidFill>
                <a:ea typeface="+mn-lt"/>
                <a:cs typeface="+mn-lt"/>
              </a:rPr>
              <a:t>Term used nationally (SEND code of practice)</a:t>
            </a:r>
            <a:endParaRPr lang="en-US" sz="2000">
              <a:ea typeface="+mn-lt"/>
              <a:cs typeface="+mn-lt"/>
            </a:endParaRPr>
          </a:p>
          <a:p>
            <a:pPr marL="342900" indent="-342900">
              <a:buFont typeface="Arial,Sans-Serif"/>
              <a:buChar char="•"/>
            </a:pPr>
            <a:r>
              <a:rPr lang="en-US" sz="2000">
                <a:solidFill>
                  <a:srgbClr val="002060"/>
                </a:solidFill>
                <a:ea typeface="+mn-lt"/>
                <a:cs typeface="+mn-lt"/>
              </a:rPr>
              <a:t>Descriptor given for pupils who are identified as SEND but whose needs cannot be met using the school's internal SEND budget (element 2 funding) and who require further specialist support and provision.</a:t>
            </a:r>
            <a:endParaRPr lang="en-US" sz="2000" b="1">
              <a:solidFill>
                <a:srgbClr val="002060"/>
              </a:solidFill>
              <a:ea typeface="+mn-lt"/>
              <a:cs typeface="+mn-lt"/>
            </a:endParaRPr>
          </a:p>
          <a:p>
            <a:pPr marL="342900" indent="-342900">
              <a:buFont typeface="Arial,Sans-Serif"/>
              <a:buChar char="•"/>
            </a:pPr>
            <a:r>
              <a:rPr lang="en-US" sz="2000">
                <a:solidFill>
                  <a:srgbClr val="002060"/>
                </a:solidFill>
                <a:ea typeface="+mn-lt"/>
                <a:cs typeface="+mn-lt"/>
              </a:rPr>
              <a:t>Parents/carers always notified of status</a:t>
            </a:r>
          </a:p>
          <a:p>
            <a:pPr algn="ctr"/>
            <a:endParaRPr lang="en-US" sz="2000">
              <a:solidFill>
                <a:srgbClr val="002060"/>
              </a:solidFill>
              <a:cs typeface="Calibri"/>
            </a:endParaRPr>
          </a:p>
          <a:p>
            <a:pPr algn="ctr"/>
            <a:endParaRPr lang="en-US">
              <a:cs typeface="Calibri" panose="020F0502020204030204"/>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837858"/>
          </a:xfrm>
          <a:prstGeom prst="rect">
            <a:avLst/>
          </a:prstGeom>
        </p:spPr>
        <p:txBody>
          <a:bodyPr wrap="square" lIns="91440" tIns="45720" rIns="91440" bIns="45720" anchor="t">
            <a:spAutoFit/>
          </a:bodyPr>
          <a:lstStyle/>
          <a:p>
            <a:pPr>
              <a:lnSpc>
                <a:spcPct val="115000"/>
              </a:lnSpc>
              <a:spcAft>
                <a:spcPts val="601"/>
              </a:spcAft>
            </a:pPr>
            <a:r>
              <a:rPr lang="en-US" sz="2200">
                <a:solidFill>
                  <a:srgbClr val="002060"/>
                </a:solidFill>
                <a:latin typeface="Arial"/>
                <a:ea typeface="MS Mincho"/>
                <a:cs typeface="Arial"/>
              </a:rPr>
              <a:t>We keep a record of all pupils who require additional and/or different provision using our SEND register. We use four different categories when recording pupils on the register. </a:t>
            </a:r>
            <a:endParaRPr lang="en-US" sz="2200">
              <a:solidFill>
                <a:srgbClr val="002060"/>
              </a:solidFill>
              <a:latin typeface="Arial" panose="020B0604020202020204" pitchFamily="34" charset="0"/>
              <a:ea typeface="MS Mincho" panose="02020609040205080304" pitchFamily="49" charset="-128"/>
              <a:cs typeface="Arial"/>
            </a:endParaRPr>
          </a:p>
        </p:txBody>
      </p:sp>
      <p:sp>
        <p:nvSpPr>
          <p:cNvPr id="3" name="Rectangle 2">
            <a:extLst>
              <a:ext uri="{FF2B5EF4-FFF2-40B4-BE49-F238E27FC236}">
                <a16:creationId xmlns:a16="http://schemas.microsoft.com/office/drawing/2014/main" id="{49941C25-3B00-4120-852C-4644FF898986}"/>
              </a:ext>
            </a:extLst>
          </p:cNvPr>
          <p:cNvSpPr/>
          <p:nvPr/>
        </p:nvSpPr>
        <p:spPr>
          <a:xfrm>
            <a:off x="357328" y="4176166"/>
            <a:ext cx="5716555" cy="214863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a:solidFill>
                <a:srgbClr val="002060"/>
              </a:solidFill>
            </a:endParaRPr>
          </a:p>
          <a:p>
            <a:endParaRPr lang="en-US" sz="2400" b="1">
              <a:solidFill>
                <a:srgbClr val="002060"/>
              </a:solidFill>
            </a:endParaRPr>
          </a:p>
          <a:p>
            <a:endParaRPr lang="en-US" sz="2400" b="1">
              <a:solidFill>
                <a:srgbClr val="002060"/>
              </a:solidFill>
              <a:cs typeface="Calibri" panose="020F0502020204030204"/>
            </a:endParaRPr>
          </a:p>
          <a:p>
            <a:pPr algn="ctr"/>
            <a:r>
              <a:rPr lang="en-US" sz="2400" b="1">
                <a:solidFill>
                  <a:srgbClr val="002060"/>
                </a:solidFill>
              </a:rPr>
              <a:t>Investigating</a:t>
            </a:r>
            <a:endParaRPr lang="en-US" sz="2400" b="1">
              <a:solidFill>
                <a:srgbClr val="002060"/>
              </a:solidFill>
              <a:cs typeface="Calibri"/>
            </a:endParaRPr>
          </a:p>
          <a:p>
            <a:pPr marL="342900" indent="-342900">
              <a:buFont typeface="Arial" panose="020B0604020202020204" pitchFamily="34" charset="0"/>
              <a:buChar char="•"/>
            </a:pPr>
            <a:r>
              <a:rPr lang="en-US" sz="2000">
                <a:solidFill>
                  <a:srgbClr val="002060"/>
                </a:solidFill>
                <a:cs typeface="Calibri"/>
              </a:rPr>
              <a:t>Term created for internal use at Educate Together</a:t>
            </a:r>
          </a:p>
          <a:p>
            <a:pPr marL="342900" indent="-342900">
              <a:buFont typeface="Arial" panose="020B0604020202020204" pitchFamily="34" charset="0"/>
              <a:buChar char="•"/>
            </a:pPr>
            <a:r>
              <a:rPr lang="en-US" sz="2000">
                <a:solidFill>
                  <a:srgbClr val="002060"/>
                </a:solidFill>
                <a:cs typeface="Calibri"/>
              </a:rPr>
              <a:t>Pupils on Inclusion register but not counted as official SEND register</a:t>
            </a:r>
          </a:p>
          <a:p>
            <a:pPr marL="342900" indent="-342900">
              <a:buFont typeface="Arial" panose="020B0604020202020204" pitchFamily="34" charset="0"/>
              <a:buChar char="•"/>
            </a:pPr>
            <a:r>
              <a:rPr lang="en-US" sz="2000">
                <a:solidFill>
                  <a:srgbClr val="002060"/>
                </a:solidFill>
                <a:cs typeface="Calibri"/>
              </a:rPr>
              <a:t>Used during step 3a of "Identification and Assessment procedures" (</a:t>
            </a:r>
            <a:r>
              <a:rPr lang="en-US" sz="2000">
                <a:solidFill>
                  <a:srgbClr val="002060"/>
                </a:solidFill>
                <a:cs typeface="Calibri"/>
                <a:hlinkClick r:id="rId2" action="ppaction://hlinksldjump"/>
              </a:rPr>
              <a:t>see slide 12</a:t>
            </a:r>
            <a:r>
              <a:rPr lang="en-US" sz="2000">
                <a:solidFill>
                  <a:srgbClr val="002060"/>
                </a:solidFill>
                <a:cs typeface="Calibri"/>
              </a:rPr>
              <a:t>) </a:t>
            </a:r>
          </a:p>
          <a:p>
            <a:pPr marL="342900" lvl="0" indent="-342900">
              <a:buFont typeface="Arial" panose="020B0604020202020204" pitchFamily="34" charset="0"/>
              <a:buChar char="•"/>
            </a:pPr>
            <a:endParaRPr lang="en-US" sz="2000">
              <a:solidFill>
                <a:srgbClr val="002060"/>
              </a:solidFill>
              <a:cs typeface="Calibri"/>
            </a:endParaRPr>
          </a:p>
          <a:p>
            <a:pPr marL="342900" lvl="0" indent="-342900">
              <a:buFont typeface="Arial" panose="020B0604020202020204" pitchFamily="34" charset="0"/>
              <a:buChar char="•"/>
            </a:pPr>
            <a:endParaRPr lang="en-US" sz="2000">
              <a:solidFill>
                <a:srgbClr val="002060"/>
              </a:solidFill>
              <a:cs typeface="Calibri"/>
            </a:endParaRPr>
          </a:p>
          <a:p>
            <a:pPr marL="342900" indent="-342900">
              <a:buFont typeface="Arial" panose="020B0604020202020204" pitchFamily="34" charset="0"/>
              <a:buChar char="•"/>
            </a:pPr>
            <a:endParaRPr lang="en-US" sz="2000">
              <a:solidFill>
                <a:srgbClr val="002060"/>
              </a:solidFill>
              <a:cs typeface="Calibri"/>
            </a:endParaRPr>
          </a:p>
          <a:p>
            <a:endParaRPr lang="en-US" sz="2000">
              <a:solidFill>
                <a:srgbClr val="002060"/>
              </a:solidFill>
              <a:cs typeface="Calibri"/>
            </a:endParaRPr>
          </a:p>
        </p:txBody>
      </p:sp>
      <p:sp>
        <p:nvSpPr>
          <p:cNvPr id="6" name="Rectangle 5">
            <a:extLst>
              <a:ext uri="{FF2B5EF4-FFF2-40B4-BE49-F238E27FC236}">
                <a16:creationId xmlns:a16="http://schemas.microsoft.com/office/drawing/2014/main" id="{0E2079AF-CDE1-4422-8067-A47A9C9040E1}"/>
              </a:ext>
            </a:extLst>
          </p:cNvPr>
          <p:cNvSpPr/>
          <p:nvPr/>
        </p:nvSpPr>
        <p:spPr>
          <a:xfrm>
            <a:off x="6251738" y="3586588"/>
            <a:ext cx="5323667" cy="2927321"/>
          </a:xfrm>
          <a:prstGeom prst="rect">
            <a:avLst/>
          </a:prstGeom>
          <a:solidFill>
            <a:srgbClr val="F7E8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b="1">
              <a:solidFill>
                <a:srgbClr val="002060"/>
              </a:solidFill>
            </a:endParaRPr>
          </a:p>
          <a:p>
            <a:pPr algn="ctr"/>
            <a:r>
              <a:rPr lang="en-US" sz="2400" b="1">
                <a:solidFill>
                  <a:srgbClr val="002060"/>
                </a:solidFill>
              </a:rPr>
              <a:t>Monitoring </a:t>
            </a:r>
            <a:endParaRPr lang="en-US" sz="2400" b="1">
              <a:solidFill>
                <a:srgbClr val="002060"/>
              </a:solidFill>
              <a:cs typeface="Calibri"/>
            </a:endParaRPr>
          </a:p>
          <a:p>
            <a:pPr marL="342900" indent="-342900">
              <a:buFont typeface="Arial,Sans-Serif"/>
              <a:buChar char="•"/>
            </a:pPr>
            <a:r>
              <a:rPr lang="en-US" sz="2000">
                <a:solidFill>
                  <a:srgbClr val="002060"/>
                </a:solidFill>
                <a:ea typeface="+mn-lt"/>
                <a:cs typeface="+mn-lt"/>
              </a:rPr>
              <a:t>Term created for internal use at Educate Together</a:t>
            </a:r>
            <a:endParaRPr lang="en-US" sz="2000">
              <a:ea typeface="+mn-lt"/>
              <a:cs typeface="+mn-lt"/>
            </a:endParaRPr>
          </a:p>
          <a:p>
            <a:pPr marL="342900" indent="-342900">
              <a:buFont typeface="Arial,Sans-Serif"/>
              <a:buChar char="•"/>
            </a:pPr>
            <a:r>
              <a:rPr lang="en-US" sz="2000">
                <a:solidFill>
                  <a:srgbClr val="002060"/>
                </a:solidFill>
                <a:ea typeface="+mn-lt"/>
                <a:cs typeface="+mn-lt"/>
              </a:rPr>
              <a:t>Pupils on Inclusion register but not counted as official SEND register</a:t>
            </a:r>
            <a:endParaRPr lang="en-US" sz="2000">
              <a:ea typeface="+mn-lt"/>
              <a:cs typeface="+mn-lt"/>
            </a:endParaRPr>
          </a:p>
          <a:p>
            <a:pPr marL="342900" indent="-342900">
              <a:buFont typeface="Arial,Sans-Serif"/>
              <a:buChar char="•"/>
            </a:pPr>
            <a:r>
              <a:rPr lang="en-US" sz="2000">
                <a:solidFill>
                  <a:srgbClr val="002060"/>
                </a:solidFill>
                <a:ea typeface="+mn-lt"/>
                <a:cs typeface="+mn-lt"/>
              </a:rPr>
              <a:t>Used when a child has come off the SEND register.</a:t>
            </a:r>
            <a:endParaRPr lang="en-US" sz="2000">
              <a:solidFill>
                <a:srgbClr val="002060"/>
              </a:solidFill>
              <a:cs typeface="Calibri"/>
            </a:endParaRPr>
          </a:p>
          <a:p>
            <a:pPr marL="342900" indent="-342900">
              <a:buFont typeface="Arial,Sans-Serif"/>
              <a:buChar char="•"/>
            </a:pPr>
            <a:r>
              <a:rPr lang="en-US" sz="2000">
                <a:solidFill>
                  <a:srgbClr val="002060"/>
                </a:solidFill>
                <a:cs typeface="Calibri"/>
              </a:rPr>
              <a:t>We carry on monitoring for another 12 months before completely removing a child</a:t>
            </a:r>
          </a:p>
          <a:p>
            <a:endParaRPr lang="en-US" sz="2000">
              <a:solidFill>
                <a:srgbClr val="002060"/>
              </a:solidFill>
              <a:cs typeface="Calibri"/>
            </a:endParaRPr>
          </a:p>
        </p:txBody>
      </p:sp>
    </p:spTree>
    <p:extLst>
      <p:ext uri="{BB962C8B-B14F-4D97-AF65-F5344CB8AC3E}">
        <p14:creationId xmlns:p14="http://schemas.microsoft.com/office/powerpoint/2010/main" val="16669188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69376" y="1249160"/>
            <a:ext cx="11251769" cy="105426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 child  has SEND if they have a learning difficulty or disability which calls for special educational provision to be made for them. </a:t>
            </a:r>
            <a:endParaRPr kumimoji="0" lang="en-GB" sz="1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8943CF70-0086-894E-873F-39BF4C4F53D6}"/>
              </a:ext>
            </a:extLst>
          </p:cNvPr>
          <p:cNvSpPr txBox="1"/>
          <p:nvPr/>
        </p:nvSpPr>
        <p:spPr>
          <a:xfrm>
            <a:off x="369377" y="408970"/>
            <a:ext cx="8278678"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 needs and/or disability (SEND)</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904AD7F-48A6-7946-BB20-A3284B18FF35}"/>
              </a:ext>
            </a:extLst>
          </p:cNvPr>
          <p:cNvSpPr/>
          <p:nvPr/>
        </p:nvSpPr>
        <p:spPr>
          <a:xfrm>
            <a:off x="369376" y="3352676"/>
            <a:ext cx="10910807" cy="319023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child has a learning difficulty or disability if they have:</a:t>
            </a:r>
            <a:endParaRPr kumimoji="0" lang="en-GB" sz="2800" b="0" i="0" u="none" strike="noStrike" kern="1200" cap="none" spc="0" normalizeH="0" baseline="0" noProof="0">
              <a:ln>
                <a:noFill/>
              </a:ln>
              <a:solidFill>
                <a:prstClr val="black"/>
              </a:solidFill>
              <a:effectLst/>
              <a:uLnTx/>
              <a:uFillTx/>
              <a:latin typeface="Calibri" panose="020F0502020204030204"/>
              <a:ea typeface="MS Mincho"/>
              <a:cs typeface="Arial"/>
            </a:endParaRPr>
          </a:p>
          <a:p>
            <a:pPr marL="457200" marR="0" lvl="0" indent="-457200" algn="l" defTabSz="914400" rtl="0" eaLnBrk="1" fontAlgn="auto" latinLnBrk="0" hangingPunct="1">
              <a:lnSpc>
                <a:spcPct val="115000"/>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significantly greater difficulty in learning than the majority of others of the same age, or </a:t>
            </a:r>
            <a:endParaRPr kumimoji="0" lang="en-GB" sz="2800" b="0" i="0" u="none" strike="noStrike" kern="1200" cap="none" spc="0" normalizeH="0" baseline="0" noProof="0">
              <a:ln>
                <a:noFill/>
              </a:ln>
              <a:solidFill>
                <a:srgbClr val="000000"/>
              </a:solidFill>
              <a:effectLst/>
              <a:uLnTx/>
              <a:uFillTx/>
              <a:latin typeface="Calibri" panose="020F0502020204030204"/>
              <a:ea typeface="MS Mincho" panose="02020609040205080304" pitchFamily="49" charset="-128"/>
              <a:cs typeface="Times New Roman" panose="02020603050405020304" pitchFamily="18" charset="0"/>
            </a:endParaRPr>
          </a:p>
          <a:p>
            <a:pPr marL="457200" marR="0" lvl="0" indent="-457200" algn="l" defTabSz="914400" rtl="0" eaLnBrk="1" fontAlgn="auto" latinLnBrk="0" hangingPunct="1">
              <a:lnSpc>
                <a:spcPct val="114999"/>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disability which prevents or hinders them from making use of facilities of a kind generally provided for others of the same age in mainstream schools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2947C130-B16F-E545-A40C-949201702BB1}"/>
              </a:ext>
            </a:extLst>
          </p:cNvPr>
          <p:cNvSpPr txBox="1"/>
          <p:nvPr/>
        </p:nvSpPr>
        <p:spPr>
          <a:xfrm>
            <a:off x="369376" y="2535662"/>
            <a:ext cx="527200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Learning difficulty or disability </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478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92623" y="3938961"/>
            <a:ext cx="11406753" cy="153670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Successive cycles of “assess, plan, do, review” used to gain a greater understanding of a child’s needs and what supports them to make progress and secure positive outcomes”.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080FB6C6-B6C7-5743-8689-4185A68CF0AC}"/>
              </a:ext>
            </a:extLst>
          </p:cNvPr>
          <p:cNvSpPr txBox="1"/>
          <p:nvPr/>
        </p:nvSpPr>
        <p:spPr>
          <a:xfrm>
            <a:off x="392622" y="2957875"/>
            <a:ext cx="7222210"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Graduated approach to SEND support </a:t>
            </a:r>
          </a:p>
        </p:txBody>
      </p:sp>
      <p:sp>
        <p:nvSpPr>
          <p:cNvPr id="5" name="TextBox 4">
            <a:extLst>
              <a:ext uri="{FF2B5EF4-FFF2-40B4-BE49-F238E27FC236}">
                <a16:creationId xmlns:a16="http://schemas.microsoft.com/office/drawing/2014/main" id="{B1D655B4-3DC9-614C-BC91-B519DAFE721F}"/>
              </a:ext>
            </a:extLst>
          </p:cNvPr>
          <p:cNvSpPr txBox="1"/>
          <p:nvPr/>
        </p:nvSpPr>
        <p:spPr>
          <a:xfrm>
            <a:off x="392622" y="326615"/>
            <a:ext cx="527975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educational provision</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ABF3174-7AF2-3445-8F66-1F9E1A502B40}"/>
              </a:ext>
            </a:extLst>
          </p:cNvPr>
          <p:cNvSpPr/>
          <p:nvPr/>
        </p:nvSpPr>
        <p:spPr>
          <a:xfrm>
            <a:off x="346128" y="1159741"/>
            <a:ext cx="11453248" cy="154978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Educational or training provision that is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additional to</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or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different from</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that made generally for other children or young people of the same age by mainstream schools</a:t>
            </a:r>
            <a:r>
              <a:rPr kumimoji="0" lang="en-US" sz="24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a:t>
            </a:r>
            <a:endParaRPr kumimoji="0" lang="en-GB" sz="24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5259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683228"/>
            <a:ext cx="8581420" cy="349154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2. How do you identify and assess the needs of pupils with SEN?</a:t>
            </a:r>
          </a:p>
        </p:txBody>
      </p:sp>
      <p:sp>
        <p:nvSpPr>
          <p:cNvPr id="3" name="TextBox 2">
            <a:extLst>
              <a:ext uri="{FF2B5EF4-FFF2-40B4-BE49-F238E27FC236}">
                <a16:creationId xmlns:a16="http://schemas.microsoft.com/office/drawing/2014/main" id="{83BB6269-117E-2295-481D-34781DCEACCD}"/>
              </a:ext>
            </a:extLst>
          </p:cNvPr>
          <p:cNvSpPr txBox="1"/>
          <p:nvPr/>
        </p:nvSpPr>
        <p:spPr>
          <a:xfrm>
            <a:off x="6304547" y="6149641"/>
            <a:ext cx="6118059" cy="523220"/>
          </a:xfrm>
          <a:prstGeom prst="rect">
            <a:avLst/>
          </a:prstGeom>
          <a:noFill/>
        </p:spPr>
        <p:txBody>
          <a:bodyPr wrap="square" rtlCol="0">
            <a:spAutoFit/>
          </a:bodyPr>
          <a:lstStyle/>
          <a:p>
            <a:r>
              <a:rPr lang="en-US" sz="2800"/>
              <a:t>Click </a:t>
            </a:r>
            <a:r>
              <a:rPr lang="en-US" sz="2800">
                <a:hlinkClick r:id="rId2" action="ppaction://hlinksldjump"/>
              </a:rPr>
              <a:t>here</a:t>
            </a:r>
            <a:r>
              <a:rPr lang="en-US" sz="2800"/>
              <a:t> to go back to contents page</a:t>
            </a:r>
          </a:p>
        </p:txBody>
      </p:sp>
    </p:spTree>
    <p:extLst>
      <p:ext uri="{BB962C8B-B14F-4D97-AF65-F5344CB8AC3E}">
        <p14:creationId xmlns:p14="http://schemas.microsoft.com/office/powerpoint/2010/main" val="8265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5E8DD26-FE6D-504F-8417-DF1D2E97DB36}"/>
              </a:ext>
            </a:extLst>
          </p:cNvPr>
          <p:cNvSpPr txBox="1"/>
          <p:nvPr/>
        </p:nvSpPr>
        <p:spPr>
          <a:xfrm>
            <a:off x="214393" y="1488856"/>
            <a:ext cx="11763213" cy="5213735"/>
          </a:xfrm>
          <a:prstGeom prst="rect">
            <a:avLst/>
          </a:prstGeom>
          <a:noFill/>
        </p:spPr>
        <p:txBody>
          <a:bodyPr wrap="square" lIns="91440" tIns="45720" rIns="91440" bIns="45720" rtlCol="0" anchor="t">
            <a:spAutoFit/>
          </a:bodyPr>
          <a:lstStyle/>
          <a:p>
            <a:pPr>
              <a:lnSpc>
                <a:spcPct val="115000"/>
              </a:lnSpc>
            </a:pPr>
            <a:r>
              <a:rPr lang="en-GB" sz="2800">
                <a:solidFill>
                  <a:srgbClr val="002060"/>
                </a:solidFill>
                <a:ea typeface="MS Mincho"/>
                <a:cs typeface="Arial"/>
              </a:rPr>
              <a:t>The SEND code of practice (2015) states that a potential need for </a:t>
            </a:r>
            <a:endParaRPr lang="en-GB" sz="2800">
              <a:solidFill>
                <a:srgbClr val="002060"/>
              </a:solidFill>
              <a:ea typeface="MS Mincho" panose="02020609040205080304" pitchFamily="49" charset="-128"/>
              <a:cs typeface="Arial" panose="020B0604020202020204" pitchFamily="34" charset="0"/>
            </a:endParaRPr>
          </a:p>
          <a:p>
            <a:pPr lvl="0">
              <a:lnSpc>
                <a:spcPct val="115000"/>
              </a:lnSpc>
            </a:pPr>
            <a:r>
              <a:rPr lang="en-GB" sz="2800">
                <a:solidFill>
                  <a:srgbClr val="002060"/>
                </a:solidFill>
                <a:ea typeface="MS Mincho"/>
                <a:cs typeface="Arial"/>
              </a:rPr>
              <a:t>Special Educational Provision </a:t>
            </a:r>
            <a:r>
              <a:rPr lang="en-US" sz="2800">
                <a:solidFill>
                  <a:srgbClr val="002060"/>
                </a:solidFill>
                <a:ea typeface="MS Mincho"/>
                <a:cs typeface="Arial"/>
              </a:rPr>
              <a:t>is identified when a pupil’s level of </a:t>
            </a:r>
            <a:r>
              <a:rPr lang="en-US" sz="2800" b="1">
                <a:solidFill>
                  <a:srgbClr val="002060"/>
                </a:solidFill>
                <a:ea typeface="MS Mincho"/>
                <a:cs typeface="Arial"/>
              </a:rPr>
              <a:t>progress</a:t>
            </a:r>
            <a:r>
              <a:rPr lang="en-US" sz="2800">
                <a:solidFill>
                  <a:srgbClr val="002060"/>
                </a:solidFill>
                <a:ea typeface="MS Mincho"/>
                <a:cs typeface="Arial"/>
              </a:rPr>
              <a:t>:</a:t>
            </a:r>
            <a:endParaRPr lang="en-GB" sz="2800">
              <a:ea typeface="MS Mincho"/>
              <a:cs typeface="Arial"/>
            </a:endParaRPr>
          </a:p>
          <a:p>
            <a:pPr marL="457200" lvl="0" indent="-457200">
              <a:lnSpc>
                <a:spcPct val="115000"/>
              </a:lnSpc>
              <a:spcAft>
                <a:spcPts val="600"/>
              </a:spcAft>
              <a:buFont typeface="Arial"/>
              <a:buChar char="•"/>
            </a:pPr>
            <a:r>
              <a:rPr lang="en-US" sz="2800">
                <a:solidFill>
                  <a:srgbClr val="002060"/>
                </a:solidFill>
                <a:ea typeface="MS Mincho"/>
                <a:cs typeface="Arial"/>
              </a:rPr>
              <a:t>Is significantly slower than that of their peers starting from the same baseline</a:t>
            </a:r>
            <a:endParaRPr lang="en-GB" sz="2800">
              <a:ea typeface="MS Mincho"/>
              <a:cs typeface="Arial"/>
            </a:endParaRPr>
          </a:p>
          <a:p>
            <a:pPr marL="457200" lvl="0" indent="-457200">
              <a:lnSpc>
                <a:spcPct val="115000"/>
              </a:lnSpc>
              <a:spcAft>
                <a:spcPts val="600"/>
              </a:spcAft>
              <a:buFont typeface="Arial"/>
              <a:buChar char="•"/>
            </a:pPr>
            <a:r>
              <a:rPr lang="en-US" sz="2800">
                <a:solidFill>
                  <a:srgbClr val="002060"/>
                </a:solidFill>
                <a:ea typeface="MS Mincho"/>
                <a:cs typeface="Arial"/>
              </a:rPr>
              <a:t>Fails to match or better the child’s previous rate of progress</a:t>
            </a:r>
            <a:endParaRPr lang="en-GB" sz="2800">
              <a:ea typeface="MS Mincho"/>
              <a:cs typeface="Arial"/>
            </a:endParaRPr>
          </a:p>
          <a:p>
            <a:pPr marL="457200" lvl="0" indent="-457200">
              <a:lnSpc>
                <a:spcPct val="115000"/>
              </a:lnSpc>
              <a:spcAft>
                <a:spcPts val="600"/>
              </a:spcAft>
              <a:buFont typeface="Arial"/>
              <a:buChar char="•"/>
            </a:pPr>
            <a:r>
              <a:rPr lang="en-US" sz="2800">
                <a:solidFill>
                  <a:srgbClr val="002060"/>
                </a:solidFill>
                <a:ea typeface="MS Mincho"/>
                <a:cs typeface="Arial"/>
              </a:rPr>
              <a:t>Fails to close the attainment gap between the child and their peers</a:t>
            </a:r>
            <a:endParaRPr lang="en-GB" sz="2800">
              <a:ea typeface="MS Mincho"/>
              <a:cs typeface="Arial"/>
            </a:endParaRPr>
          </a:p>
          <a:p>
            <a:pPr marL="457200" indent="-457200">
              <a:lnSpc>
                <a:spcPct val="115000"/>
              </a:lnSpc>
              <a:spcAft>
                <a:spcPts val="600"/>
              </a:spcAft>
              <a:buFont typeface="Arial"/>
              <a:buChar char="•"/>
            </a:pPr>
            <a:r>
              <a:rPr lang="en-US" sz="2800">
                <a:solidFill>
                  <a:srgbClr val="002060"/>
                </a:solidFill>
                <a:ea typeface="MS Mincho"/>
                <a:cs typeface="Arial"/>
              </a:rPr>
              <a:t>Widens the attainment gap </a:t>
            </a:r>
            <a:endParaRPr lang="en-GB" sz="2800">
              <a:ea typeface="MS Mincho" panose="02020609040205080304" pitchFamily="49" charset="-128"/>
              <a:cs typeface="Times New Roman" panose="02020603050405020304" pitchFamily="18" charset="0"/>
            </a:endParaRPr>
          </a:p>
          <a:p>
            <a:pPr marL="228600">
              <a:lnSpc>
                <a:spcPct val="115000"/>
              </a:lnSpc>
              <a:spcAft>
                <a:spcPts val="600"/>
              </a:spcAft>
            </a:pPr>
            <a:r>
              <a:rPr lang="en-US" sz="2800">
                <a:solidFill>
                  <a:srgbClr val="002060"/>
                </a:solidFill>
                <a:ea typeface="MS Mincho"/>
                <a:cs typeface="Arial"/>
              </a:rPr>
              <a:t>This may include progress in areas other than attainment, for example, social needs, difficulties with emotional regulation or physical development. </a:t>
            </a:r>
            <a:endParaRPr lang="en-GB" sz="2800">
              <a:ea typeface="MS Mincho" panose="02020609040205080304" pitchFamily="49" charset="-128"/>
              <a:cs typeface="Times New Roman" panose="02020603050405020304" pitchFamily="18" charset="0"/>
            </a:endParaRPr>
          </a:p>
          <a:p>
            <a:endParaRPr lang="en-US"/>
          </a:p>
        </p:txBody>
      </p:sp>
      <p:sp>
        <p:nvSpPr>
          <p:cNvPr id="25" name="TextBox 24">
            <a:extLst>
              <a:ext uri="{FF2B5EF4-FFF2-40B4-BE49-F238E27FC236}">
                <a16:creationId xmlns:a16="http://schemas.microsoft.com/office/drawing/2014/main" id="{D4E9C69D-75ED-E04B-ACBB-3BC4F8804C9F}"/>
              </a:ext>
            </a:extLst>
          </p:cNvPr>
          <p:cNvSpPr txBox="1"/>
          <p:nvPr/>
        </p:nvSpPr>
        <p:spPr>
          <a:xfrm>
            <a:off x="296474" y="522999"/>
            <a:ext cx="570208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Progress as an indication of SEN</a:t>
            </a:r>
          </a:p>
        </p:txBody>
      </p:sp>
    </p:spTree>
    <p:extLst>
      <p:ext uri="{BB962C8B-B14F-4D97-AF65-F5344CB8AC3E}">
        <p14:creationId xmlns:p14="http://schemas.microsoft.com/office/powerpoint/2010/main" val="50573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460801" y="437382"/>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462972" y="1624582"/>
            <a:ext cx="5459281"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a:t>High Quality Teaching as foundation </a:t>
            </a:r>
          </a:p>
        </p:txBody>
      </p:sp>
      <p:sp>
        <p:nvSpPr>
          <p:cNvPr id="3" name="Rectangle 2">
            <a:extLst>
              <a:ext uri="{FF2B5EF4-FFF2-40B4-BE49-F238E27FC236}">
                <a16:creationId xmlns:a16="http://schemas.microsoft.com/office/drawing/2014/main" id="{B0B7CD72-45D6-464C-9611-12E36FCB1C49}"/>
              </a:ext>
            </a:extLst>
          </p:cNvPr>
          <p:cNvSpPr/>
          <p:nvPr/>
        </p:nvSpPr>
        <p:spPr>
          <a:xfrm>
            <a:off x="462154" y="2614461"/>
            <a:ext cx="11590289" cy="2540824"/>
          </a:xfrm>
          <a:prstGeom prst="rect">
            <a:avLst/>
          </a:prstGeom>
        </p:spPr>
        <p:txBody>
          <a:bodyPr wrap="square">
            <a:spAutoFit/>
          </a:bodyPr>
          <a:lstStyle/>
          <a:p>
            <a:pPr>
              <a:lnSpc>
                <a:spcPct val="115000"/>
              </a:lnSpc>
              <a:spcAft>
                <a:spcPts val="600"/>
              </a:spcAft>
            </a:pPr>
            <a:r>
              <a:rPr lang="en-GB" sz="2800">
                <a:solidFill>
                  <a:srgbClr val="002060"/>
                </a:solidFill>
                <a:ea typeface="MS Mincho" panose="02020609040205080304" pitchFamily="49" charset="-128"/>
                <a:cs typeface="Arial" panose="020B0604020202020204" pitchFamily="34" charset="0"/>
              </a:rPr>
              <a:t>To identify Special Educational Needs, the highest priority and first consideration must be to ensure that all pupils receive high quality teaching which uses inclusive practices to remove barriers to learning. With this foundation, a consistent use of the </a:t>
            </a:r>
            <a:r>
              <a:rPr lang="en-GB" sz="2800" b="1">
                <a:solidFill>
                  <a:srgbClr val="002060"/>
                </a:solidFill>
                <a:ea typeface="MS Mincho" panose="02020609040205080304" pitchFamily="49" charset="-128"/>
                <a:cs typeface="Arial" panose="020B0604020202020204" pitchFamily="34" charset="0"/>
              </a:rPr>
              <a:t>graduated approach to SEND support </a:t>
            </a:r>
            <a:r>
              <a:rPr lang="en-GB" sz="2800">
                <a:solidFill>
                  <a:srgbClr val="002060"/>
                </a:solidFill>
                <a:ea typeface="MS Mincho" panose="02020609040205080304" pitchFamily="49" charset="-128"/>
                <a:cs typeface="Arial" panose="020B0604020202020204" pitchFamily="34" charset="0"/>
              </a:rPr>
              <a:t>is then used to identify pupils with Special Educational Needs. </a:t>
            </a:r>
            <a:endParaRPr lang="en-GB" sz="280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2575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1317356" y="159280"/>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340962" y="843424"/>
            <a:ext cx="11639227" cy="2262158"/>
          </a:xfrm>
          <a:prstGeom prst="rect">
            <a:avLst/>
          </a:prstGeom>
          <a:solidFill>
            <a:schemeClr val="accent4">
              <a:lumMod val="20000"/>
              <a:lumOff val="80000"/>
            </a:schemeClr>
          </a:solidFill>
          <a:ln w="22225">
            <a:solidFill>
              <a:srgbClr val="002060"/>
            </a:solidFill>
          </a:ln>
        </p:spPr>
        <p:txBody>
          <a:bodyPr wrap="square" lIns="91440" tIns="45720" rIns="91440" bIns="45720" rtlCol="0" anchor="t">
            <a:spAutoFit/>
          </a:bodyPr>
          <a:lstStyle/>
          <a:p>
            <a:r>
              <a:rPr lang="en-US" sz="2600" b="1" dirty="0"/>
              <a:t>Step one: </a:t>
            </a:r>
            <a:r>
              <a:rPr lang="en-US" sz="2600" b="1" u="sng" dirty="0"/>
              <a:t>assess</a:t>
            </a:r>
            <a:r>
              <a:rPr lang="en-US" sz="2600" b="1" dirty="0"/>
              <a:t>ment at whole school level:</a:t>
            </a:r>
          </a:p>
          <a:p>
            <a:pPr marL="457200" indent="-457200">
              <a:buFont typeface="Arial" panose="020B0604020202020204" pitchFamily="34" charset="0"/>
              <a:buChar char="•"/>
            </a:pPr>
            <a:r>
              <a:rPr lang="en-US" sz="2300" dirty="0"/>
              <a:t>Regular assessments for ALL pupils as part of school assessment cycle</a:t>
            </a:r>
            <a:endParaRPr lang="en-US" sz="2300" dirty="0">
              <a:cs typeface="Calibri"/>
            </a:endParaRPr>
          </a:p>
          <a:p>
            <a:pPr marL="457200" indent="-457200">
              <a:buFont typeface="Arial" panose="020B0604020202020204" pitchFamily="34" charset="0"/>
              <a:buChar char="•"/>
            </a:pPr>
            <a:r>
              <a:rPr lang="en-US" sz="2300" dirty="0"/>
              <a:t>Whole school tracking data</a:t>
            </a:r>
            <a:endParaRPr lang="en-US" sz="2300" dirty="0">
              <a:cs typeface="Calibri"/>
            </a:endParaRPr>
          </a:p>
          <a:p>
            <a:pPr marL="457200" indent="-457200">
              <a:buFont typeface="Arial" panose="020B0604020202020204" pitchFamily="34" charset="0"/>
              <a:buChar char="•"/>
            </a:pPr>
            <a:r>
              <a:rPr lang="en-US" sz="2300" dirty="0"/>
              <a:t>Early identification of any specific barriers to learning through whole school screeners: Language for Life (Pre-school and Reception) and GL Ready Rapid Dyslexia screening (Year 3, after child has turned 8)  </a:t>
            </a:r>
            <a:endParaRPr lang="en-US" sz="2300" dirty="0">
              <a:highlight>
                <a:srgbClr val="FFFF00"/>
              </a:highlight>
              <a:cs typeface="Calibri"/>
            </a:endParaRPr>
          </a:p>
        </p:txBody>
      </p:sp>
      <p:sp>
        <p:nvSpPr>
          <p:cNvPr id="13" name="TextBox 12">
            <a:extLst>
              <a:ext uri="{FF2B5EF4-FFF2-40B4-BE49-F238E27FC236}">
                <a16:creationId xmlns:a16="http://schemas.microsoft.com/office/drawing/2014/main" id="{04E3AE01-38FA-AD4A-AA20-0F953E34A9BD}"/>
              </a:ext>
            </a:extLst>
          </p:cNvPr>
          <p:cNvSpPr txBox="1"/>
          <p:nvPr/>
        </p:nvSpPr>
        <p:spPr>
          <a:xfrm>
            <a:off x="340962" y="3204952"/>
            <a:ext cx="11639227" cy="3447098"/>
          </a:xfrm>
          <a:prstGeom prst="rect">
            <a:avLst/>
          </a:prstGeom>
          <a:solidFill>
            <a:schemeClr val="accent2">
              <a:lumMod val="20000"/>
              <a:lumOff val="80000"/>
            </a:schemeClr>
          </a:solidFill>
          <a:ln w="22225">
            <a:solidFill>
              <a:srgbClr val="002060"/>
            </a:solidFill>
          </a:ln>
        </p:spPr>
        <p:txBody>
          <a:bodyPr wrap="square" lIns="91440" tIns="45720" rIns="91440" bIns="45720" rtlCol="0" anchor="t">
            <a:spAutoFit/>
          </a:bodyPr>
          <a:lstStyle/>
          <a:p>
            <a:r>
              <a:rPr lang="en-US" sz="2600" b="1" dirty="0"/>
              <a:t>Step two: </a:t>
            </a:r>
            <a:r>
              <a:rPr lang="en-US" sz="2600" b="1" u="sng" dirty="0"/>
              <a:t>Plan</a:t>
            </a:r>
            <a:r>
              <a:rPr lang="en-US" sz="2600" b="1" dirty="0"/>
              <a:t> and carry out intervention (</a:t>
            </a:r>
            <a:r>
              <a:rPr lang="en-US" sz="2600" b="1" u="sng" dirty="0"/>
              <a:t>do</a:t>
            </a:r>
            <a:r>
              <a:rPr lang="en-US" sz="2600" b="1" dirty="0"/>
              <a:t>)</a:t>
            </a:r>
          </a:p>
          <a:p>
            <a:pPr marL="457200" indent="-457200">
              <a:buFont typeface="Arial" panose="020B0604020202020204" pitchFamily="34" charset="0"/>
              <a:buChar char="•"/>
            </a:pPr>
            <a:r>
              <a:rPr lang="en-US" sz="2200" dirty="0"/>
              <a:t>Pupils whose progress is a cause for concern are discussed at termly progress meetings.* </a:t>
            </a:r>
            <a:endParaRPr lang="en-US" sz="2200" dirty="0">
              <a:cs typeface="Calibri"/>
            </a:endParaRPr>
          </a:p>
          <a:p>
            <a:pPr marL="457200" indent="-457200">
              <a:buFont typeface="Arial" panose="020B0604020202020204" pitchFamily="34" charset="0"/>
              <a:buChar char="•"/>
            </a:pPr>
            <a:r>
              <a:rPr lang="en-US" sz="2200" dirty="0"/>
              <a:t>Class teacher uses assessment information to identify any specific areas of weakness and implement a targeted intervention plan to be reviewed alongside SENCo within one term. The class teacher can do this at any point during the year if they identify concerns before termly progress meetings. </a:t>
            </a:r>
            <a:endParaRPr lang="en-US" sz="2200" dirty="0">
              <a:cs typeface="Calibri"/>
            </a:endParaRPr>
          </a:p>
          <a:p>
            <a:pPr marL="457200" indent="-457200">
              <a:buFont typeface="Arial" panose="020B0604020202020204" pitchFamily="34" charset="0"/>
              <a:buChar char="•"/>
            </a:pPr>
            <a:r>
              <a:rPr lang="en-US" sz="2200" dirty="0"/>
              <a:t>A targeted intervention plan can also be triggered if a parent raises a concern about a child at any point during the year. </a:t>
            </a:r>
            <a:endParaRPr lang="en-US" sz="2200" dirty="0">
              <a:cs typeface="Calibri"/>
            </a:endParaRPr>
          </a:p>
          <a:p>
            <a:r>
              <a:rPr lang="en-GB" sz="2000" i="1" dirty="0"/>
              <a:t>* </a:t>
            </a:r>
            <a:r>
              <a:rPr lang="en-GB" i="1" dirty="0"/>
              <a:t>Pupils who have made accelerated progress are also discussed and, if appropriate, pupils may be moved from </a:t>
            </a:r>
            <a:r>
              <a:rPr lang="en-GB" b="1" i="1" dirty="0"/>
              <a:t>SEND support</a:t>
            </a:r>
            <a:r>
              <a:rPr lang="en-GB" i="1" dirty="0"/>
              <a:t> to </a:t>
            </a:r>
            <a:r>
              <a:rPr lang="en-GB" b="1" i="1" dirty="0"/>
              <a:t>monitoring</a:t>
            </a:r>
            <a:r>
              <a:rPr lang="en-GB" i="1" dirty="0"/>
              <a:t> on the SEND register. </a:t>
            </a:r>
            <a:endParaRPr lang="en-US" sz="3200" dirty="0"/>
          </a:p>
        </p:txBody>
      </p:sp>
    </p:spTree>
    <p:extLst>
      <p:ext uri="{BB962C8B-B14F-4D97-AF65-F5344CB8AC3E}">
        <p14:creationId xmlns:p14="http://schemas.microsoft.com/office/powerpoint/2010/main" val="83024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143fedcb-f154-49d8-8542-8af600fb029d" xsi:nil="true"/>
    <lcf76f155ced4ddcb4097134ff3c332f xmlns="143fedcb-f154-49d8-8542-8af600fb029d">
      <Terms xmlns="http://schemas.microsoft.com/office/infopath/2007/PartnerControls"/>
    </lcf76f155ced4ddcb4097134ff3c332f>
    <TaxCatchAll xmlns="c5118a77-b975-4346-844f-a2e341c83f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4224C50800CD4E8E106FE50EAAB4B3" ma:contentTypeVersion="19" ma:contentTypeDescription="Create a new document." ma:contentTypeScope="" ma:versionID="28aecac3250f177b92947a44c6e2fdff">
  <xsd:schema xmlns:xsd="http://www.w3.org/2001/XMLSchema" xmlns:xs="http://www.w3.org/2001/XMLSchema" xmlns:p="http://schemas.microsoft.com/office/2006/metadata/properties" xmlns:ns2="143fedcb-f154-49d8-8542-8af600fb029d" xmlns:ns3="c5118a77-b975-4346-844f-a2e341c83f50" targetNamespace="http://schemas.microsoft.com/office/2006/metadata/properties" ma:root="true" ma:fieldsID="753d900c2a326666d0cae0d887bcbdc5" ns2:_="" ns3:_="">
    <xsd:import namespace="143fedcb-f154-49d8-8542-8af600fb029d"/>
    <xsd:import namespace="c5118a77-b975-4346-844f-a2e341c83f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Note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fedcb-f154-49d8-8542-8af600fb0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Notes" ma:index="21" nillable="true" ma:displayName="Notes" ma:format="Dropdown" ma:internalName="Notes">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118a77-b975-4346-844f-a2e341c83f5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c3d1844-aa66-4faa-9807-b309d99a7ae1}" ma:internalName="TaxCatchAll" ma:showField="CatchAllData" ma:web="c5118a77-b975-4346-844f-a2e341c83f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E26F8F-A193-43E1-986A-32C70BB00DE3}">
  <ds:schemaRefs>
    <ds:schemaRef ds:uri="http://schemas.microsoft.com/sharepoint/v3/contenttype/forms"/>
  </ds:schemaRefs>
</ds:datastoreItem>
</file>

<file path=customXml/itemProps2.xml><?xml version="1.0" encoding="utf-8"?>
<ds:datastoreItem xmlns:ds="http://schemas.openxmlformats.org/officeDocument/2006/customXml" ds:itemID="{A0E5846F-5818-414F-B6E5-E1578D4F79B6}">
  <ds:schemaRefs>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c5118a77-b975-4346-844f-a2e341c83f50"/>
    <ds:schemaRef ds:uri="http://schemas.openxmlformats.org/package/2006/metadata/core-properties"/>
    <ds:schemaRef ds:uri="http://schemas.microsoft.com/office/infopath/2007/PartnerControls"/>
    <ds:schemaRef ds:uri="143fedcb-f154-49d8-8542-8af600fb029d"/>
    <ds:schemaRef ds:uri="http://purl.org/dc/dcmitype/"/>
  </ds:schemaRefs>
</ds:datastoreItem>
</file>

<file path=customXml/itemProps3.xml><?xml version="1.0" encoding="utf-8"?>
<ds:datastoreItem xmlns:ds="http://schemas.openxmlformats.org/officeDocument/2006/customXml" ds:itemID="{52515EF1-9679-43BE-8E1F-10136023B4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3fedcb-f154-49d8-8542-8af600fb029d"/>
    <ds:schemaRef ds:uri="c5118a77-b975-4346-844f-a2e341c83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2799</TotalTime>
  <Words>7382</Words>
  <Application>Microsoft Macintosh PowerPoint</Application>
  <PresentationFormat>Widescreen</PresentationFormat>
  <Paragraphs>655</Paragraphs>
  <Slides>51</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MS Mincho</vt:lpstr>
      <vt:lpstr>Arial</vt:lpstr>
      <vt:lpstr>Arial,Sans-Serif</vt:lpstr>
      <vt:lpstr>ArialMT</vt:lpstr>
      <vt:lpstr>Calibri</vt:lpstr>
      <vt:lpstr>Calibri Light</vt:lpstr>
      <vt:lpstr>CenturyGothic</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offer</dc:title>
  <dc:creator>Laura Bazell</dc:creator>
  <cp:lastModifiedBy>Charlotte Talbot</cp:lastModifiedBy>
  <cp:revision>36</cp:revision>
  <cp:lastPrinted>2021-10-11T10:32:37Z</cp:lastPrinted>
  <dcterms:created xsi:type="dcterms:W3CDTF">2020-10-21T20:05:16Z</dcterms:created>
  <dcterms:modified xsi:type="dcterms:W3CDTF">2024-02-01T10:42:33Z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0x010100D64224C50800CD4E8E106FE50EAAB4B3</vt:lpwstr>
  </property>
  <property fmtid="{D5CDD505-2E9C-101B-9397-08002B2CF9AE}" pid="3" name="MediaServiceImageTags">
    <vt:lpwstr/>
  </property>
</Properties>
</file>